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3" r:id="rId8"/>
    <p:sldId id="264" r:id="rId9"/>
    <p:sldId id="265" r:id="rId10"/>
    <p:sldId id="262"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C88E0"/>
    <a:srgbClr val="BA107D"/>
    <a:srgbClr val="C0535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324" autoAdjust="0"/>
    <p:restoredTop sz="94660"/>
  </p:normalViewPr>
  <p:slideViewPr>
    <p:cSldViewPr>
      <p:cViewPr>
        <p:scale>
          <a:sx n="57" d="100"/>
          <a:sy n="57" d="100"/>
        </p:scale>
        <p:origin x="-1542" y="-45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6E6D25-D7D5-4725-9405-D02C39AD6FC3}" type="datetimeFigureOut">
              <a:rPr lang="ru-RU" smtClean="0"/>
              <a:pPr/>
              <a:t>21.12.2010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2872EE-A62D-45DE-B472-6B56782525EE}"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EF2872EE-A62D-45DE-B472-6B56782525EE}" type="slidenum">
              <a:rPr lang="ru-RU" smtClean="0"/>
              <a:pPr/>
              <a:t>1</a:t>
            </a:fld>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EF2872EE-A62D-45DE-B472-6B56782525EE}" type="slidenum">
              <a:rPr lang="ru-RU" smtClean="0"/>
              <a:pPr/>
              <a:t>10</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EF2872EE-A62D-45DE-B472-6B56782525EE}" type="slidenum">
              <a:rPr lang="ru-RU" smtClean="0"/>
              <a:pPr/>
              <a:t>2</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EF2872EE-A62D-45DE-B472-6B56782525EE}" type="slidenum">
              <a:rPr lang="ru-RU" smtClean="0"/>
              <a:pPr/>
              <a:t>3</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EF2872EE-A62D-45DE-B472-6B56782525EE}" type="slidenum">
              <a:rPr lang="ru-RU" smtClean="0"/>
              <a:pPr/>
              <a:t>4</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EF2872EE-A62D-45DE-B472-6B56782525EE}" type="slidenum">
              <a:rPr lang="ru-RU" smtClean="0"/>
              <a:pPr/>
              <a:t>5</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EF2872EE-A62D-45DE-B472-6B56782525EE}" type="slidenum">
              <a:rPr lang="ru-RU" smtClean="0"/>
              <a:pPr/>
              <a:t>6</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EF2872EE-A62D-45DE-B472-6B56782525EE}" type="slidenum">
              <a:rPr lang="ru-RU" smtClean="0"/>
              <a:pPr/>
              <a:t>7</a:t>
            </a:fld>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EF2872EE-A62D-45DE-B472-6B56782525EE}" type="slidenum">
              <a:rPr lang="ru-RU" smtClean="0"/>
              <a:pPr/>
              <a:t>8</a:t>
            </a:fld>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EF2872EE-A62D-45DE-B472-6B56782525EE}" type="slidenum">
              <a:rPr lang="ru-RU" smtClean="0"/>
              <a:pPr/>
              <a:t>9</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E2746AE-660E-41B2-BAEC-EE2C813AAD76}" type="datetimeFigureOut">
              <a:rPr lang="ru-RU" smtClean="0"/>
              <a:pPr/>
              <a:t>21.12.2010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8E6E91A-14D7-4B85-B736-B730899E86D6}"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E2746AE-660E-41B2-BAEC-EE2C813AAD76}" type="datetimeFigureOut">
              <a:rPr lang="ru-RU" smtClean="0"/>
              <a:pPr/>
              <a:t>21.12.2010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8E6E91A-14D7-4B85-B736-B730899E86D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E2746AE-660E-41B2-BAEC-EE2C813AAD76}" type="datetimeFigureOut">
              <a:rPr lang="ru-RU" smtClean="0"/>
              <a:pPr/>
              <a:t>21.12.2010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8E6E91A-14D7-4B85-B736-B730899E86D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E2746AE-660E-41B2-BAEC-EE2C813AAD76}" type="datetimeFigureOut">
              <a:rPr lang="ru-RU" smtClean="0"/>
              <a:pPr/>
              <a:t>21.12.2010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8E6E91A-14D7-4B85-B736-B730899E86D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E2746AE-660E-41B2-BAEC-EE2C813AAD76}" type="datetimeFigureOut">
              <a:rPr lang="ru-RU" smtClean="0"/>
              <a:pPr/>
              <a:t>21.12.2010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8E6E91A-14D7-4B85-B736-B730899E86D6}"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E2746AE-660E-41B2-BAEC-EE2C813AAD76}" type="datetimeFigureOut">
              <a:rPr lang="ru-RU" smtClean="0"/>
              <a:pPr/>
              <a:t>21.12.2010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8E6E91A-14D7-4B85-B736-B730899E86D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E2746AE-660E-41B2-BAEC-EE2C813AAD76}" type="datetimeFigureOut">
              <a:rPr lang="ru-RU" smtClean="0"/>
              <a:pPr/>
              <a:t>21.12.2010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8E6E91A-14D7-4B85-B736-B730899E86D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E2746AE-660E-41B2-BAEC-EE2C813AAD76}" type="datetimeFigureOut">
              <a:rPr lang="ru-RU" smtClean="0"/>
              <a:pPr/>
              <a:t>21.12.2010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8E6E91A-14D7-4B85-B736-B730899E86D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E2746AE-660E-41B2-BAEC-EE2C813AAD76}" type="datetimeFigureOut">
              <a:rPr lang="ru-RU" smtClean="0"/>
              <a:pPr/>
              <a:t>21.12.2010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8E6E91A-14D7-4B85-B736-B730899E86D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E2746AE-660E-41B2-BAEC-EE2C813AAD76}" type="datetimeFigureOut">
              <a:rPr lang="ru-RU" smtClean="0"/>
              <a:pPr/>
              <a:t>21.12.2010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8E6E91A-14D7-4B85-B736-B730899E86D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E2746AE-660E-41B2-BAEC-EE2C813AAD76}" type="datetimeFigureOut">
              <a:rPr lang="ru-RU" smtClean="0"/>
              <a:pPr/>
              <a:t>21.12.2010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8E6E91A-14D7-4B85-B736-B730899E86D6}"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2746AE-660E-41B2-BAEC-EE2C813AAD76}" type="datetimeFigureOut">
              <a:rPr lang="ru-RU" smtClean="0"/>
              <a:pPr/>
              <a:t>21.12.2010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E6E91A-14D7-4B85-B736-B730899E86D6}"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hyperlink" Target="http://www.langust.ru/lang-c.shtml" TargetMode="External"/><Relationship Id="rId2" Type="http://schemas.openxmlformats.org/officeDocument/2006/relationships/notesSlide" Target="../notesSlides/notesSlide10.xml"/><Relationship Id="rId1" Type="http://schemas.openxmlformats.org/officeDocument/2006/relationships/slideLayout" Target="../slideLayouts/slideLayout8.xml"/><Relationship Id="rId6" Type="http://schemas.openxmlformats.org/officeDocument/2006/relationships/image" Target="../media/image17.jpeg"/><Relationship Id="rId5" Type="http://schemas.openxmlformats.org/officeDocument/2006/relationships/hyperlink" Target="http://bizataka.ru/biznes-naprvleniya/ved/mentalitet-natsii-i-delovoe-sotrudnichestvo-angliyskaya-model-obscheniya.html" TargetMode="External"/><Relationship Id="rId4" Type="http://schemas.openxmlformats.org/officeDocument/2006/relationships/hyperlink" Target="http://www.englishgroup.ru/index.php?look=1229003121"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8.xml"/><Relationship Id="rId5" Type="http://schemas.openxmlformats.org/officeDocument/2006/relationships/image" Target="../media/image8.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8.xml"/><Relationship Id="rId4" Type="http://schemas.openxmlformats.org/officeDocument/2006/relationships/image" Target="../media/image12.jpeg"/></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1071546"/>
            <a:ext cx="7772400" cy="1470025"/>
          </a:xfrm>
        </p:spPr>
        <p:style>
          <a:lnRef idx="1">
            <a:schemeClr val="accent2"/>
          </a:lnRef>
          <a:fillRef idx="3">
            <a:schemeClr val="accent2"/>
          </a:fillRef>
          <a:effectRef idx="2">
            <a:schemeClr val="accent2"/>
          </a:effectRef>
          <a:fontRef idx="minor">
            <a:schemeClr val="lt1"/>
          </a:fontRef>
        </p:style>
        <p:txBody>
          <a:bodyPr/>
          <a:lstStyle/>
          <a:p>
            <a:r>
              <a:rPr lang="en-US" dirty="0" smtClean="0"/>
              <a:t>Culture and traditions of England</a:t>
            </a:r>
            <a:endParaRPr lang="ru-RU" dirty="0"/>
          </a:p>
        </p:txBody>
      </p:sp>
      <p:sp>
        <p:nvSpPr>
          <p:cNvPr id="3" name="Подзаголовок 2"/>
          <p:cNvSpPr>
            <a:spLocks noGrp="1"/>
          </p:cNvSpPr>
          <p:nvPr>
            <p:ph type="subTitle" idx="1"/>
          </p:nvPr>
        </p:nvSpPr>
        <p:spPr>
          <a:xfrm>
            <a:off x="6172224" y="3857628"/>
            <a:ext cx="2971776" cy="928694"/>
          </a:xfrm>
        </p:spPr>
        <p:txBody>
          <a:bodyPr>
            <a:normAutofit fontScale="77500" lnSpcReduction="20000"/>
          </a:bodyPr>
          <a:lstStyle/>
          <a:p>
            <a:r>
              <a:rPr lang="en-US" sz="2400" dirty="0" smtClean="0"/>
              <a:t>Elena </a:t>
            </a:r>
            <a:r>
              <a:rPr lang="en-US" sz="2400" dirty="0" err="1" smtClean="0"/>
              <a:t>Bodashkova</a:t>
            </a:r>
            <a:r>
              <a:rPr lang="en-US" sz="2400" dirty="0" smtClean="0"/>
              <a:t> </a:t>
            </a:r>
          </a:p>
          <a:p>
            <a:r>
              <a:rPr lang="en-US" sz="2400" dirty="0" smtClean="0"/>
              <a:t>Gymnasium 56</a:t>
            </a:r>
          </a:p>
          <a:p>
            <a:r>
              <a:rPr lang="en-US" sz="2400" dirty="0" smtClean="0"/>
              <a:t>Class </a:t>
            </a:r>
            <a:r>
              <a:rPr lang="en-US" sz="2400" dirty="0" smtClean="0"/>
              <a:t>1</a:t>
            </a:r>
            <a:r>
              <a:rPr lang="ru-RU" sz="2400" smtClean="0"/>
              <a:t>0</a:t>
            </a:r>
            <a:r>
              <a:rPr lang="en-US" sz="2400" smtClean="0"/>
              <a:t>a</a:t>
            </a:r>
            <a:endParaRPr lang="ru-RU" sz="2400" dirty="0"/>
          </a:p>
        </p:txBody>
      </p:sp>
      <p:sp>
        <p:nvSpPr>
          <p:cNvPr id="4" name="Подзаголовок 2"/>
          <p:cNvSpPr txBox="1">
            <a:spLocks/>
          </p:cNvSpPr>
          <p:nvPr/>
        </p:nvSpPr>
        <p:spPr>
          <a:xfrm>
            <a:off x="5715008" y="5286388"/>
            <a:ext cx="2971776" cy="928694"/>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ru-RU" sz="2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pic>
        <p:nvPicPr>
          <p:cNvPr id="10" name="Рисунок 9" descr="Рисунок1.jpg"/>
          <p:cNvPicPr>
            <a:picLocks noChangeAspect="1"/>
          </p:cNvPicPr>
          <p:nvPr/>
        </p:nvPicPr>
        <p:blipFill>
          <a:blip r:embed="rId3" cstate="email"/>
          <a:srcRect/>
          <a:stretch>
            <a:fillRect/>
          </a:stretch>
        </p:blipFill>
        <p:spPr>
          <a:xfrm>
            <a:off x="4429124" y="2928934"/>
            <a:ext cx="1993565" cy="3179805"/>
          </a:xfrm>
          <a:prstGeom prst="rect">
            <a:avLst/>
          </a:prstGeom>
        </p:spPr>
      </p:pic>
      <p:pic>
        <p:nvPicPr>
          <p:cNvPr id="12" name="Рисунок 11" descr="Рисуночек3.JPG"/>
          <p:cNvPicPr>
            <a:picLocks noChangeAspect="1"/>
          </p:cNvPicPr>
          <p:nvPr/>
        </p:nvPicPr>
        <p:blipFill>
          <a:blip r:embed="rId4"/>
          <a:srcRect/>
          <a:stretch>
            <a:fillRect/>
          </a:stretch>
        </p:blipFill>
        <p:spPr>
          <a:xfrm>
            <a:off x="428596" y="2948257"/>
            <a:ext cx="1961287" cy="3090593"/>
          </a:xfrm>
          <a:prstGeom prst="rect">
            <a:avLst/>
          </a:prstGeom>
        </p:spPr>
      </p:pic>
      <p:pic>
        <p:nvPicPr>
          <p:cNvPr id="14" name="Рисунок 13" descr="1266085472_t7.jpg"/>
          <p:cNvPicPr>
            <a:picLocks noChangeAspect="1"/>
          </p:cNvPicPr>
          <p:nvPr/>
        </p:nvPicPr>
        <p:blipFill>
          <a:blip r:embed="rId5" cstate="email"/>
          <a:srcRect/>
          <a:stretch>
            <a:fillRect/>
          </a:stretch>
        </p:blipFill>
        <p:spPr>
          <a:xfrm>
            <a:off x="2428860" y="2928934"/>
            <a:ext cx="1957434" cy="31680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t>Literature</a:t>
            </a:r>
            <a:r>
              <a:rPr lang="ru-RU" sz="2400" dirty="0" smtClean="0"/>
              <a:t>:</a:t>
            </a:r>
            <a:endParaRPr lang="ru-RU" sz="2400" dirty="0"/>
          </a:p>
        </p:txBody>
      </p:sp>
      <p:sp>
        <p:nvSpPr>
          <p:cNvPr id="4" name="Текст 3"/>
          <p:cNvSpPr>
            <a:spLocks noGrp="1"/>
          </p:cNvSpPr>
          <p:nvPr>
            <p:ph type="body" sz="half" idx="2"/>
          </p:nvPr>
        </p:nvSpPr>
        <p:spPr/>
        <p:txBody>
          <a:bodyPr/>
          <a:lstStyle/>
          <a:p>
            <a:r>
              <a:rPr lang="ru-RU" sz="1800" u="sng" dirty="0" smtClean="0">
                <a:hlinkClick r:id="rId3"/>
              </a:rPr>
              <a:t>http://www.langust.ru/lang-c.shtml</a:t>
            </a:r>
            <a:endParaRPr lang="ru-RU" sz="1800" dirty="0" smtClean="0"/>
          </a:p>
          <a:p>
            <a:r>
              <a:rPr lang="ru-RU" sz="1800" u="sng" dirty="0" smtClean="0">
                <a:hlinkClick r:id="rId4"/>
              </a:rPr>
              <a:t>http://www.englishgroup.ru/index.php?look=1229003121</a:t>
            </a:r>
            <a:endParaRPr lang="ru-RU" sz="1800" dirty="0" smtClean="0"/>
          </a:p>
          <a:p>
            <a:r>
              <a:rPr lang="ru-RU" sz="1800" u="sng" dirty="0" smtClean="0">
                <a:hlinkClick r:id="rId5"/>
              </a:rPr>
              <a:t>http://bizataka.ru/biznes-naprvleniya/ved/mentalitet-natsii-i-delovoe-sotrudnichestvo-angliyskaya-model-obscheniya.html</a:t>
            </a:r>
            <a:endParaRPr lang="ru-RU" sz="1800" dirty="0"/>
          </a:p>
        </p:txBody>
      </p:sp>
      <p:pic>
        <p:nvPicPr>
          <p:cNvPr id="5" name="Рисунок 4" descr="1248012132_8d36ac0fccc0.jpg"/>
          <p:cNvPicPr>
            <a:picLocks noChangeAspect="1"/>
          </p:cNvPicPr>
          <p:nvPr/>
        </p:nvPicPr>
        <p:blipFill>
          <a:blip r:embed="rId6" cstate="email"/>
          <a:stretch>
            <a:fillRect/>
          </a:stretch>
        </p:blipFill>
        <p:spPr>
          <a:xfrm>
            <a:off x="4071934" y="1285860"/>
            <a:ext cx="4286250" cy="284797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58204" cy="1162050"/>
          </a:xfrm>
        </p:spPr>
        <p:txBody>
          <a:bodyPr>
            <a:normAutofit/>
          </a:bodyPr>
          <a:lstStyle/>
          <a:p>
            <a:r>
              <a:rPr lang="ru-RU" sz="4800" dirty="0" smtClean="0"/>
              <a:t>         </a:t>
            </a:r>
            <a:r>
              <a:rPr lang="en-US" sz="4800" dirty="0" smtClean="0"/>
              <a:t>       </a:t>
            </a:r>
            <a:r>
              <a:rPr lang="en-US" sz="4800" b="0" dirty="0" smtClean="0"/>
              <a:t>English culture</a:t>
            </a:r>
            <a:endParaRPr lang="ru-RU" sz="4800" b="0" dirty="0"/>
          </a:p>
        </p:txBody>
      </p:sp>
      <p:sp>
        <p:nvSpPr>
          <p:cNvPr id="5" name="Текст 4"/>
          <p:cNvSpPr>
            <a:spLocks noGrp="1"/>
          </p:cNvSpPr>
          <p:nvPr>
            <p:ph type="body" sz="half" idx="2"/>
          </p:nvPr>
        </p:nvSpPr>
        <p:spPr>
          <a:xfrm>
            <a:off x="457200" y="1435100"/>
            <a:ext cx="4043362" cy="4691063"/>
          </a:xfrm>
        </p:spPr>
        <p:txBody>
          <a:bodyPr>
            <a:normAutofit fontScale="92500"/>
          </a:bodyPr>
          <a:lstStyle/>
          <a:p>
            <a:r>
              <a:rPr lang="en-US" sz="2400" b="1" dirty="0" smtClean="0"/>
              <a:t>Language:</a:t>
            </a:r>
            <a:r>
              <a:rPr lang="en-US" sz="2400" dirty="0" smtClean="0"/>
              <a:t> English</a:t>
            </a:r>
            <a:br>
              <a:rPr lang="en-US" sz="2400" dirty="0" smtClean="0"/>
            </a:br>
            <a:r>
              <a:rPr lang="en-US" sz="2400" b="1" dirty="0" smtClean="0"/>
              <a:t>Prominent British:</a:t>
            </a:r>
            <a:r>
              <a:rPr lang="en-US" sz="2400" dirty="0" smtClean="0"/>
              <a:t> Daniel Defoe, Charles Dickens, Rudyard Kipling, Jonathan Swift, Alan Milne, Agatha Christie, Oscar Wilde, Walter Scott, Byron, Shakespeare, Smith, Maxwell, Rayleigh, Thomson.</a:t>
            </a:r>
            <a:br>
              <a:rPr lang="en-US" sz="2400" dirty="0" smtClean="0"/>
            </a:br>
            <a:r>
              <a:rPr lang="en-US" sz="2400" b="1" dirty="0" smtClean="0"/>
              <a:t>Religion:</a:t>
            </a:r>
            <a:r>
              <a:rPr lang="en-US" sz="2400" dirty="0" smtClean="0"/>
              <a:t> Hinduism, Islam, Judaism and Sikh</a:t>
            </a:r>
            <a:br>
              <a:rPr lang="en-US" sz="2400" dirty="0" smtClean="0"/>
            </a:br>
            <a:r>
              <a:rPr lang="en-US" sz="2400" b="1" dirty="0" smtClean="0"/>
              <a:t>Greatest contribution to the field:</a:t>
            </a:r>
            <a:r>
              <a:rPr lang="en-US" sz="2400" dirty="0" smtClean="0"/>
              <a:t> literature, theater, architecture</a:t>
            </a:r>
            <a:endParaRPr lang="ru-RU" sz="2400" dirty="0"/>
          </a:p>
        </p:txBody>
      </p:sp>
      <p:sp>
        <p:nvSpPr>
          <p:cNvPr id="6" name="Содержимое 3"/>
          <p:cNvSpPr txBox="1">
            <a:spLocks/>
          </p:cNvSpPr>
          <p:nvPr/>
        </p:nvSpPr>
        <p:spPr>
          <a:xfrm>
            <a:off x="3714744" y="6000768"/>
            <a:ext cx="3971924" cy="4197361"/>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9" name="Содержимое 8" descr="30573092.gif"/>
          <p:cNvPicPr>
            <a:picLocks noGrp="1" noChangeAspect="1"/>
          </p:cNvPicPr>
          <p:nvPr>
            <p:ph idx="1"/>
          </p:nvPr>
        </p:nvPicPr>
        <p:blipFill>
          <a:blip r:embed="rId3"/>
          <a:stretch>
            <a:fillRect/>
          </a:stretch>
        </p:blipFill>
        <p:spPr>
          <a:xfrm>
            <a:off x="4929190" y="1857364"/>
            <a:ext cx="3608173" cy="2883243"/>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28596" y="285728"/>
            <a:ext cx="3008313" cy="434992"/>
          </a:xfrm>
        </p:spPr>
        <p:txBody>
          <a:bodyPr>
            <a:noAutofit/>
          </a:bodyPr>
          <a:lstStyle/>
          <a:p>
            <a:r>
              <a:rPr lang="en-US" sz="2400" dirty="0" smtClean="0"/>
              <a:t>Mentality</a:t>
            </a:r>
            <a:endParaRPr lang="ru-RU" sz="2400" dirty="0"/>
          </a:p>
        </p:txBody>
      </p:sp>
      <p:pic>
        <p:nvPicPr>
          <p:cNvPr id="9" name="Содержимое 8" descr="27875900_0819c70d196653da14b1938dacb32a1b.jpg"/>
          <p:cNvPicPr>
            <a:picLocks noGrp="1" noChangeAspect="1"/>
          </p:cNvPicPr>
          <p:nvPr>
            <p:ph idx="1"/>
          </p:nvPr>
        </p:nvPicPr>
        <p:blipFill>
          <a:blip r:embed="rId3" cstate="email"/>
          <a:stretch>
            <a:fillRect/>
          </a:stretch>
        </p:blipFill>
        <p:spPr>
          <a:xfrm>
            <a:off x="3643306" y="1928802"/>
            <a:ext cx="5111750" cy="3388596"/>
          </a:xfrm>
        </p:spPr>
      </p:pic>
      <p:sp>
        <p:nvSpPr>
          <p:cNvPr id="11" name="Текст 10"/>
          <p:cNvSpPr>
            <a:spLocks noGrp="1"/>
          </p:cNvSpPr>
          <p:nvPr>
            <p:ph type="body" sz="half" idx="2"/>
          </p:nvPr>
        </p:nvSpPr>
        <p:spPr>
          <a:xfrm>
            <a:off x="285720" y="1071546"/>
            <a:ext cx="3179793" cy="5054617"/>
          </a:xfrm>
        </p:spPr>
        <p:txBody>
          <a:bodyPr/>
          <a:lstStyle/>
          <a:p>
            <a:r>
              <a:rPr lang="en-US" sz="2400" dirty="0" smtClean="0"/>
              <a:t>People in England are</a:t>
            </a:r>
            <a:r>
              <a:rPr lang="ru-RU" sz="2400" dirty="0" smtClean="0"/>
              <a:t> </a:t>
            </a:r>
            <a:r>
              <a:rPr lang="en-US" sz="2400" dirty="0" smtClean="0"/>
              <a:t>quiet, restrained, reasonable, hardworking, polite</a:t>
            </a:r>
            <a:r>
              <a:rPr lang="ru-RU" sz="2400" dirty="0" smtClean="0"/>
              <a:t> </a:t>
            </a:r>
            <a:r>
              <a:rPr lang="en-US" sz="2400" dirty="0" smtClean="0"/>
              <a:t>. They observe traditions.</a:t>
            </a:r>
            <a:endParaRPr lang="ru-RU" sz="2400" dirty="0" smtClean="0"/>
          </a:p>
          <a:p>
            <a:endParaRPr lang="ru-RU" dirty="0"/>
          </a:p>
        </p:txBody>
      </p:sp>
      <p:sp>
        <p:nvSpPr>
          <p:cNvPr id="7" name="Заголовок 4"/>
          <p:cNvSpPr txBox="1">
            <a:spLocks/>
          </p:cNvSpPr>
          <p:nvPr/>
        </p:nvSpPr>
        <p:spPr>
          <a:xfrm>
            <a:off x="571472" y="1571612"/>
            <a:ext cx="3929090" cy="457203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ru-RU"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8" name="Заголовок 4"/>
          <p:cNvSpPr txBox="1">
            <a:spLocks/>
          </p:cNvSpPr>
          <p:nvPr/>
        </p:nvSpPr>
        <p:spPr>
          <a:xfrm>
            <a:off x="500034" y="1571612"/>
            <a:ext cx="4000528" cy="457203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ru-RU" sz="4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t/>
            </a:r>
            <a:br>
              <a:rPr lang="en-US" sz="2400" dirty="0" smtClean="0"/>
            </a:br>
            <a:r>
              <a:rPr lang="en-US" sz="2400" dirty="0" smtClean="0"/>
              <a:t> Hobbies and Leisure</a:t>
            </a:r>
            <a:endParaRPr lang="ru-RU" sz="2400" dirty="0"/>
          </a:p>
        </p:txBody>
      </p:sp>
      <p:pic>
        <p:nvPicPr>
          <p:cNvPr id="5" name="Содержимое 4" descr="9f5d750758f7.jpg"/>
          <p:cNvPicPr>
            <a:picLocks noGrp="1" noChangeAspect="1"/>
          </p:cNvPicPr>
          <p:nvPr>
            <p:ph idx="1"/>
          </p:nvPr>
        </p:nvPicPr>
        <p:blipFill>
          <a:blip r:embed="rId3" cstate="email"/>
          <a:stretch>
            <a:fillRect/>
          </a:stretch>
        </p:blipFill>
        <p:spPr>
          <a:xfrm>
            <a:off x="3571868" y="571480"/>
            <a:ext cx="5111750" cy="3515311"/>
          </a:xfrm>
        </p:spPr>
      </p:pic>
      <p:sp>
        <p:nvSpPr>
          <p:cNvPr id="4" name="Текст 3"/>
          <p:cNvSpPr>
            <a:spLocks noGrp="1"/>
          </p:cNvSpPr>
          <p:nvPr>
            <p:ph type="body" sz="half" idx="2"/>
          </p:nvPr>
        </p:nvSpPr>
        <p:spPr/>
        <p:txBody>
          <a:bodyPr>
            <a:normAutofit/>
          </a:bodyPr>
          <a:lstStyle/>
          <a:p>
            <a:r>
              <a:rPr lang="ru-RU" sz="2000" dirty="0" smtClean="0"/>
              <a:t>1)</a:t>
            </a:r>
            <a:r>
              <a:rPr lang="en-US" sz="2000" dirty="0" smtClean="0"/>
              <a:t>Football</a:t>
            </a:r>
            <a:r>
              <a:rPr lang="ru-RU" sz="2000" dirty="0" smtClean="0"/>
              <a:t>,  </a:t>
            </a:r>
            <a:r>
              <a:rPr lang="en-US" sz="2000" dirty="0" smtClean="0"/>
              <a:t>fishing</a:t>
            </a:r>
            <a:r>
              <a:rPr lang="ru-RU" sz="2000" dirty="0" smtClean="0"/>
              <a:t>, </a:t>
            </a:r>
            <a:r>
              <a:rPr lang="en-US" sz="2000" dirty="0" smtClean="0"/>
              <a:t>cricket gambling</a:t>
            </a:r>
            <a:endParaRPr lang="ru-RU" sz="2000" dirty="0" smtClean="0"/>
          </a:p>
          <a:p>
            <a:r>
              <a:rPr lang="ru-RU" sz="2000" dirty="0" smtClean="0"/>
              <a:t>2) </a:t>
            </a:r>
            <a:r>
              <a:rPr lang="en-US" sz="2000" dirty="0" smtClean="0"/>
              <a:t>Spend vacations and holidays  with family</a:t>
            </a:r>
            <a:endParaRPr lang="ru-RU" sz="2000" dirty="0" smtClean="0"/>
          </a:p>
          <a:p>
            <a:r>
              <a:rPr lang="ru-RU" sz="2000" dirty="0" smtClean="0"/>
              <a:t>3) </a:t>
            </a:r>
            <a:r>
              <a:rPr lang="en-US" sz="2000" dirty="0" smtClean="0"/>
              <a:t>Gardening</a:t>
            </a:r>
            <a:endParaRPr lang="ru-RU" sz="2000" dirty="0" smtClean="0"/>
          </a:p>
          <a:p>
            <a:r>
              <a:rPr lang="ru-RU" sz="2000" dirty="0" smtClean="0"/>
              <a:t>4) </a:t>
            </a:r>
            <a:r>
              <a:rPr lang="en-US" sz="2000" dirty="0" smtClean="0"/>
              <a:t>Pets</a:t>
            </a:r>
            <a:endParaRPr lang="ru-RU" sz="2000" dirty="0"/>
          </a:p>
        </p:txBody>
      </p:sp>
      <p:pic>
        <p:nvPicPr>
          <p:cNvPr id="12" name="Рисунок 11" descr="sobakay.JPG"/>
          <p:cNvPicPr>
            <a:picLocks noChangeAspect="1"/>
          </p:cNvPicPr>
          <p:nvPr/>
        </p:nvPicPr>
        <p:blipFill>
          <a:blip r:embed="rId4"/>
          <a:stretch>
            <a:fillRect/>
          </a:stretch>
        </p:blipFill>
        <p:spPr>
          <a:xfrm>
            <a:off x="857224" y="3571876"/>
            <a:ext cx="1977081" cy="2800865"/>
          </a:xfrm>
          <a:prstGeom prst="rect">
            <a:avLst/>
          </a:prstGeom>
        </p:spPr>
      </p:pic>
      <p:pic>
        <p:nvPicPr>
          <p:cNvPr id="17" name="Рисунок 16" descr="2.JPG"/>
          <p:cNvPicPr>
            <a:picLocks noChangeAspect="1"/>
          </p:cNvPicPr>
          <p:nvPr/>
        </p:nvPicPr>
        <p:blipFill>
          <a:blip r:embed="rId5"/>
          <a:stretch>
            <a:fillRect/>
          </a:stretch>
        </p:blipFill>
        <p:spPr>
          <a:xfrm>
            <a:off x="3857620" y="4143380"/>
            <a:ext cx="3789405" cy="2520778"/>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71480"/>
            <a:ext cx="3008313" cy="720744"/>
          </a:xfrm>
        </p:spPr>
        <p:txBody>
          <a:bodyPr>
            <a:normAutofit/>
          </a:bodyPr>
          <a:lstStyle/>
          <a:p>
            <a:r>
              <a:rPr lang="en-US" sz="2400" dirty="0" smtClean="0"/>
              <a:t>Meal profiles</a:t>
            </a:r>
            <a:endParaRPr lang="ru-RU" sz="2400" dirty="0"/>
          </a:p>
        </p:txBody>
      </p:sp>
      <p:sp>
        <p:nvSpPr>
          <p:cNvPr id="4" name="Текст 3"/>
          <p:cNvSpPr>
            <a:spLocks noGrp="1"/>
          </p:cNvSpPr>
          <p:nvPr>
            <p:ph type="body" sz="half" idx="2"/>
          </p:nvPr>
        </p:nvSpPr>
        <p:spPr>
          <a:xfrm>
            <a:off x="428596" y="1571612"/>
            <a:ext cx="3500462" cy="4691063"/>
          </a:xfrm>
        </p:spPr>
        <p:txBody>
          <a:bodyPr>
            <a:normAutofit/>
          </a:bodyPr>
          <a:lstStyle/>
          <a:p>
            <a:pPr marL="342900" indent="-342900">
              <a:buAutoNum type="arabicParenR"/>
            </a:pPr>
            <a:r>
              <a:rPr lang="en-US" sz="2400" dirty="0" smtClean="0"/>
              <a:t>English breakfast: oatmeal, </a:t>
            </a:r>
            <a:r>
              <a:rPr lang="en-US" sz="2400" dirty="0" err="1" smtClean="0"/>
              <a:t>yaishnitsa</a:t>
            </a:r>
            <a:r>
              <a:rPr lang="ru-RU" sz="2400" dirty="0" smtClean="0"/>
              <a:t> </a:t>
            </a:r>
            <a:r>
              <a:rPr lang="en-US" sz="2400" dirty="0" smtClean="0"/>
              <a:t>(eggs), coffee, toast, juice</a:t>
            </a:r>
          </a:p>
          <a:p>
            <a:pPr marL="342900" indent="-342900">
              <a:buAutoNum type="arabicParenR"/>
            </a:pPr>
            <a:r>
              <a:rPr lang="en-US" sz="2400" dirty="0" smtClean="0"/>
              <a:t>Afternoon tea: sandwiches, scones with jam and icing</a:t>
            </a:r>
            <a:r>
              <a:rPr lang="ru-RU" sz="2400" dirty="0" smtClean="0"/>
              <a:t>;  </a:t>
            </a:r>
            <a:r>
              <a:rPr lang="en-US" sz="2400" dirty="0" smtClean="0"/>
              <a:t>it is at </a:t>
            </a:r>
            <a:r>
              <a:rPr lang="ru-RU" sz="2400" dirty="0" smtClean="0"/>
              <a:t>15 – 17  (18)</a:t>
            </a:r>
            <a:r>
              <a:rPr lang="en-US" sz="2400" dirty="0" smtClean="0"/>
              <a:t> o clock. It is a time  to talk with relatives.</a:t>
            </a:r>
            <a:endParaRPr lang="ru-RU" dirty="0"/>
          </a:p>
        </p:txBody>
      </p:sp>
      <p:pic>
        <p:nvPicPr>
          <p:cNvPr id="7" name="Рисунок 6" descr="лучший рисунок2.JPG"/>
          <p:cNvPicPr>
            <a:picLocks noChangeAspect="1"/>
          </p:cNvPicPr>
          <p:nvPr/>
        </p:nvPicPr>
        <p:blipFill>
          <a:blip r:embed="rId3"/>
          <a:stretch>
            <a:fillRect/>
          </a:stretch>
        </p:blipFill>
        <p:spPr>
          <a:xfrm>
            <a:off x="4286248" y="500042"/>
            <a:ext cx="3739978" cy="2817341"/>
          </a:xfrm>
          <a:prstGeom prst="rect">
            <a:avLst/>
          </a:prstGeom>
        </p:spPr>
      </p:pic>
      <p:pic>
        <p:nvPicPr>
          <p:cNvPr id="8" name="Рисунок 7" descr="чашечку чая please!.JPG"/>
          <p:cNvPicPr>
            <a:picLocks noChangeAspect="1"/>
          </p:cNvPicPr>
          <p:nvPr/>
        </p:nvPicPr>
        <p:blipFill>
          <a:blip r:embed="rId4"/>
          <a:stretch>
            <a:fillRect/>
          </a:stretch>
        </p:blipFill>
        <p:spPr>
          <a:xfrm>
            <a:off x="4286248" y="3714752"/>
            <a:ext cx="3707027" cy="2784389"/>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357166"/>
            <a:ext cx="3008313" cy="720744"/>
          </a:xfrm>
        </p:spPr>
        <p:txBody>
          <a:bodyPr>
            <a:normAutofit/>
          </a:bodyPr>
          <a:lstStyle/>
          <a:p>
            <a:r>
              <a:rPr lang="en-US" sz="2400" dirty="0" smtClean="0"/>
              <a:t>Family in England</a:t>
            </a:r>
            <a:endParaRPr lang="ru-RU" sz="2400" dirty="0"/>
          </a:p>
        </p:txBody>
      </p:sp>
      <p:pic>
        <p:nvPicPr>
          <p:cNvPr id="5" name="Содержимое 4" descr="wales3.JPG"/>
          <p:cNvPicPr>
            <a:picLocks noGrp="1" noChangeAspect="1"/>
          </p:cNvPicPr>
          <p:nvPr>
            <p:ph idx="1"/>
          </p:nvPr>
        </p:nvPicPr>
        <p:blipFill>
          <a:blip r:embed="rId3"/>
          <a:stretch>
            <a:fillRect/>
          </a:stretch>
        </p:blipFill>
        <p:spPr>
          <a:xfrm>
            <a:off x="5214942" y="428604"/>
            <a:ext cx="3143272" cy="5029236"/>
          </a:xfrm>
        </p:spPr>
      </p:pic>
      <p:sp>
        <p:nvSpPr>
          <p:cNvPr id="4" name="Текст 3"/>
          <p:cNvSpPr>
            <a:spLocks noGrp="1"/>
          </p:cNvSpPr>
          <p:nvPr>
            <p:ph type="body" sz="half" idx="2"/>
          </p:nvPr>
        </p:nvSpPr>
        <p:spPr>
          <a:xfrm>
            <a:off x="500034" y="1214422"/>
            <a:ext cx="3643338" cy="4691063"/>
          </a:xfrm>
        </p:spPr>
        <p:txBody>
          <a:bodyPr>
            <a:noAutofit/>
          </a:bodyPr>
          <a:lstStyle/>
          <a:p>
            <a:r>
              <a:rPr lang="en-US" sz="1800" dirty="0" smtClean="0"/>
              <a:t>Family is important for British.   By tradition, the British met Christmas with family. But they had little time to spend with family. </a:t>
            </a:r>
            <a:endParaRPr lang="ru-RU" sz="1800" dirty="0" smtClean="0"/>
          </a:p>
          <a:p>
            <a:r>
              <a:rPr lang="en-US" sz="1800" dirty="0" smtClean="0"/>
              <a:t>Sometimes they do not like holidays, christenings, weddings, because they require a lot of training and deliver a lot of problems. </a:t>
            </a:r>
          </a:p>
          <a:p>
            <a:r>
              <a:rPr lang="en-US" sz="1800" dirty="0" smtClean="0"/>
              <a:t>Knowing  family  tree of business partner can help you in business. </a:t>
            </a:r>
            <a:endParaRPr lang="ru-RU" sz="1800" dirty="0" smtClean="0"/>
          </a:p>
          <a:p>
            <a:r>
              <a:rPr lang="en-US" sz="1800" dirty="0" smtClean="0"/>
              <a:t>But the British are very proud of their family tradition. </a:t>
            </a:r>
            <a:endParaRPr lang="ru-RU" sz="1800" dirty="0" smtClean="0"/>
          </a:p>
          <a:p>
            <a:r>
              <a:rPr lang="en-US" sz="1800" dirty="0" smtClean="0"/>
              <a:t>Good manners do not allow them to be interested in the personal affairs of a partner. Of course, their own life going on behind a veil of secrecy  If  someone invited you to his home he very  respect you.</a:t>
            </a:r>
          </a:p>
        </p:txBody>
      </p:sp>
      <p:pic>
        <p:nvPicPr>
          <p:cNvPr id="6" name="Рисунок 5" descr="family_laughing.jpg"/>
          <p:cNvPicPr>
            <a:picLocks noChangeAspect="1"/>
          </p:cNvPicPr>
          <p:nvPr/>
        </p:nvPicPr>
        <p:blipFill>
          <a:blip r:embed="rId4" cstate="email"/>
          <a:stretch>
            <a:fillRect/>
          </a:stretch>
        </p:blipFill>
        <p:spPr>
          <a:xfrm>
            <a:off x="4357686" y="3857628"/>
            <a:ext cx="2123821" cy="2548585"/>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Holidays</a:t>
            </a:r>
            <a:endParaRPr lang="ru-RU" dirty="0"/>
          </a:p>
        </p:txBody>
      </p:sp>
      <p:sp>
        <p:nvSpPr>
          <p:cNvPr id="4" name="Текст 3"/>
          <p:cNvSpPr>
            <a:spLocks noGrp="1"/>
          </p:cNvSpPr>
          <p:nvPr>
            <p:ph type="body" sz="half" idx="2"/>
          </p:nvPr>
        </p:nvSpPr>
        <p:spPr/>
        <p:txBody>
          <a:bodyPr>
            <a:normAutofit/>
          </a:bodyPr>
          <a:lstStyle/>
          <a:p>
            <a:r>
              <a:rPr lang="en-US" sz="2000" dirty="0" smtClean="0"/>
              <a:t>For example</a:t>
            </a:r>
            <a:r>
              <a:rPr lang="ru-RU" sz="2000" dirty="0" smtClean="0"/>
              <a:t>:</a:t>
            </a:r>
          </a:p>
          <a:p>
            <a:r>
              <a:rPr lang="en-US" sz="2000" dirty="0" smtClean="0"/>
              <a:t> January – New Year Christmas</a:t>
            </a:r>
          </a:p>
          <a:p>
            <a:r>
              <a:rPr lang="en-US" sz="2000" dirty="0" smtClean="0"/>
              <a:t>April – exploration of flowers</a:t>
            </a:r>
          </a:p>
          <a:p>
            <a:r>
              <a:rPr lang="en-US" sz="2000" dirty="0" smtClean="0"/>
              <a:t>May - Spring Festival</a:t>
            </a:r>
          </a:p>
          <a:p>
            <a:r>
              <a:rPr lang="en-US" sz="2000" dirty="0" smtClean="0"/>
              <a:t>June – King National Festival</a:t>
            </a:r>
          </a:p>
          <a:p>
            <a:r>
              <a:rPr lang="en-US" sz="2000" dirty="0" smtClean="0"/>
              <a:t>And</a:t>
            </a:r>
            <a:r>
              <a:rPr lang="ru-RU" sz="2000" dirty="0" smtClean="0"/>
              <a:t>: </a:t>
            </a:r>
            <a:r>
              <a:rPr lang="en-US" sz="2000" dirty="0" smtClean="0"/>
              <a:t>Chimney Sweep Festival</a:t>
            </a:r>
            <a:r>
              <a:rPr lang="ru-RU" sz="2000" dirty="0" smtClean="0"/>
              <a:t>,</a:t>
            </a:r>
            <a:r>
              <a:rPr lang="en-US" sz="2000" dirty="0" smtClean="0"/>
              <a:t> Art Festival </a:t>
            </a:r>
            <a:r>
              <a:rPr lang="ru-RU" sz="2000" dirty="0" smtClean="0"/>
              <a:t>,</a:t>
            </a:r>
            <a:r>
              <a:rPr lang="en-US" sz="2000" dirty="0" smtClean="0"/>
              <a:t>summer festival </a:t>
            </a:r>
            <a:r>
              <a:rPr lang="ru-RU" sz="2000" dirty="0" smtClean="0"/>
              <a:t>,</a:t>
            </a:r>
            <a:r>
              <a:rPr lang="en-US" sz="2000" dirty="0" smtClean="0"/>
              <a:t>Robin Hood Festival</a:t>
            </a:r>
            <a:r>
              <a:rPr lang="ru-RU" sz="2000" dirty="0" smtClean="0"/>
              <a:t>.</a:t>
            </a:r>
            <a:endParaRPr lang="ru-RU" sz="2000" dirty="0"/>
          </a:p>
        </p:txBody>
      </p:sp>
      <p:pic>
        <p:nvPicPr>
          <p:cNvPr id="5" name="Рисунок 4" descr="k5.jpg"/>
          <p:cNvPicPr>
            <a:picLocks noChangeAspect="1"/>
          </p:cNvPicPr>
          <p:nvPr/>
        </p:nvPicPr>
        <p:blipFill>
          <a:blip r:embed="rId3"/>
          <a:stretch>
            <a:fillRect/>
          </a:stretch>
        </p:blipFill>
        <p:spPr>
          <a:xfrm>
            <a:off x="4643438" y="1000108"/>
            <a:ext cx="3186122" cy="4789803"/>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357166"/>
            <a:ext cx="3008313" cy="649306"/>
          </a:xfrm>
        </p:spPr>
        <p:txBody>
          <a:bodyPr/>
          <a:lstStyle/>
          <a:p>
            <a:r>
              <a:rPr lang="en-US" dirty="0" smtClean="0"/>
              <a:t>Education in family</a:t>
            </a:r>
            <a:endParaRPr lang="ru-RU" dirty="0"/>
          </a:p>
        </p:txBody>
      </p:sp>
      <p:sp>
        <p:nvSpPr>
          <p:cNvPr id="4" name="Текст 3"/>
          <p:cNvSpPr>
            <a:spLocks noGrp="1"/>
          </p:cNvSpPr>
          <p:nvPr>
            <p:ph type="body" sz="half" idx="2"/>
          </p:nvPr>
        </p:nvSpPr>
        <p:spPr>
          <a:xfrm>
            <a:off x="500034" y="1000108"/>
            <a:ext cx="3857652" cy="5643578"/>
          </a:xfrm>
        </p:spPr>
        <p:txBody>
          <a:bodyPr>
            <a:noAutofit/>
          </a:bodyPr>
          <a:lstStyle/>
          <a:p>
            <a:r>
              <a:rPr lang="en-US" sz="1600" dirty="0" smtClean="0"/>
              <a:t>English education can seem very  harsh and smart</a:t>
            </a:r>
            <a:r>
              <a:rPr lang="ru-RU" sz="1600" dirty="0" smtClean="0"/>
              <a:t>. </a:t>
            </a:r>
            <a:r>
              <a:rPr lang="en-US" sz="1600" dirty="0" smtClean="0"/>
              <a:t>English  think that it is  better and will benefit for children</a:t>
            </a:r>
            <a:r>
              <a:rPr lang="ru-RU" sz="1600" dirty="0" smtClean="0"/>
              <a:t>. </a:t>
            </a:r>
            <a:r>
              <a:rPr lang="en-US" sz="1600" dirty="0" smtClean="0"/>
              <a:t>Typical English proverb sounds like: "spare the rod - spoil the child". British traditionally belong to the children is very restrained, forming a child's habit to restrain his feelings. </a:t>
            </a:r>
            <a:endParaRPr lang="ru-RU" sz="1600" dirty="0" smtClean="0"/>
          </a:p>
          <a:p>
            <a:endParaRPr lang="en-US" sz="1600" dirty="0" smtClean="0"/>
          </a:p>
          <a:p>
            <a:r>
              <a:rPr lang="en-US" sz="1600" dirty="0" smtClean="0"/>
              <a:t>Since a good upbringing and education is one of the traditional British values, the British send their children to school away from the parental home (such as eminent schools and hostels), believing that this way, children will quickly learn independence and responsibility. Strict discipline and very strict orders pensions, according to parents, contribute to the education of this Englishman.</a:t>
            </a:r>
            <a:endParaRPr lang="ru-RU" sz="1600" dirty="0"/>
          </a:p>
        </p:txBody>
      </p:sp>
      <p:pic>
        <p:nvPicPr>
          <p:cNvPr id="5" name="Рисунок 4" descr="hfp.jpg"/>
          <p:cNvPicPr>
            <a:picLocks noChangeAspect="1"/>
          </p:cNvPicPr>
          <p:nvPr/>
        </p:nvPicPr>
        <p:blipFill>
          <a:blip r:embed="rId3"/>
          <a:stretch>
            <a:fillRect/>
          </a:stretch>
        </p:blipFill>
        <p:spPr>
          <a:xfrm>
            <a:off x="4929190" y="571480"/>
            <a:ext cx="3810000" cy="57023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642918"/>
            <a:ext cx="3008313" cy="577868"/>
          </a:xfrm>
        </p:spPr>
        <p:txBody>
          <a:bodyPr/>
          <a:lstStyle/>
          <a:p>
            <a:r>
              <a:rPr lang="en-US" dirty="0" smtClean="0"/>
              <a:t>Working</a:t>
            </a:r>
            <a:endParaRPr lang="ru-RU" dirty="0"/>
          </a:p>
        </p:txBody>
      </p:sp>
      <p:sp>
        <p:nvSpPr>
          <p:cNvPr id="4" name="Текст 3"/>
          <p:cNvSpPr>
            <a:spLocks noGrp="1"/>
          </p:cNvSpPr>
          <p:nvPr>
            <p:ph type="body" sz="half" idx="2"/>
          </p:nvPr>
        </p:nvSpPr>
        <p:spPr>
          <a:xfrm>
            <a:off x="785786" y="1428736"/>
            <a:ext cx="3008313" cy="4691063"/>
          </a:xfrm>
        </p:spPr>
        <p:txBody>
          <a:bodyPr>
            <a:normAutofit/>
          </a:bodyPr>
          <a:lstStyle/>
          <a:p>
            <a:r>
              <a:rPr lang="en-US" sz="2000" dirty="0" smtClean="0"/>
              <a:t>The British prefer to make decisions in a team.</a:t>
            </a:r>
            <a:br>
              <a:rPr lang="en-US" sz="2000" dirty="0" smtClean="0"/>
            </a:br>
            <a:r>
              <a:rPr lang="en-US" sz="2000" dirty="0" smtClean="0"/>
              <a:t>The British work harder than they are very proud of, but inferior in that the Germans and Italians.</a:t>
            </a:r>
            <a:br>
              <a:rPr lang="en-US" sz="2000" dirty="0" smtClean="0"/>
            </a:br>
            <a:r>
              <a:rPr lang="en-US" sz="2000" dirty="0" smtClean="0"/>
              <a:t>Subordinate like, when orders were given to the form of requests rather than orders.</a:t>
            </a:r>
            <a:r>
              <a:rPr lang="ru-RU" sz="2000" dirty="0" smtClean="0"/>
              <a:t> </a:t>
            </a:r>
            <a:endParaRPr lang="ru-RU" sz="2000" dirty="0"/>
          </a:p>
        </p:txBody>
      </p:sp>
      <p:pic>
        <p:nvPicPr>
          <p:cNvPr id="10" name="Содержимое 9" descr="653aмаленькая картина.JPG"/>
          <p:cNvPicPr>
            <a:picLocks noGrp="1" noChangeAspect="1"/>
          </p:cNvPicPr>
          <p:nvPr>
            <p:ph idx="1"/>
          </p:nvPr>
        </p:nvPicPr>
        <p:blipFill>
          <a:blip r:embed="rId3" cstate="email"/>
          <a:stretch>
            <a:fillRect/>
          </a:stretch>
        </p:blipFill>
        <p:spPr>
          <a:xfrm>
            <a:off x="5143504" y="1000108"/>
            <a:ext cx="2702011" cy="2438400"/>
          </a:xfrm>
        </p:spPr>
      </p:pic>
      <p:pic>
        <p:nvPicPr>
          <p:cNvPr id="11" name="Рисунок 10" descr="small-250-pix_registrac2 мал.JPG"/>
          <p:cNvPicPr>
            <a:picLocks noChangeAspect="1"/>
          </p:cNvPicPr>
          <p:nvPr/>
        </p:nvPicPr>
        <p:blipFill>
          <a:blip r:embed="rId4"/>
          <a:stretch>
            <a:fillRect/>
          </a:stretch>
        </p:blipFill>
        <p:spPr>
          <a:xfrm>
            <a:off x="5072066" y="3643314"/>
            <a:ext cx="2882900" cy="28067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510</TotalTime>
  <Words>423</Words>
  <Application>Microsoft Office PowerPoint</Application>
  <PresentationFormat>Экран (4:3)</PresentationFormat>
  <Paragraphs>49</Paragraphs>
  <Slides>10</Slides>
  <Notes>10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Culture and traditions of England</vt:lpstr>
      <vt:lpstr>                English culture</vt:lpstr>
      <vt:lpstr>Mentality</vt:lpstr>
      <vt:lpstr>  Hobbies and Leisure</vt:lpstr>
      <vt:lpstr>Meal profiles</vt:lpstr>
      <vt:lpstr>Family in England</vt:lpstr>
      <vt:lpstr>Holidays</vt:lpstr>
      <vt:lpstr>Education in family</vt:lpstr>
      <vt:lpstr>Working</vt:lpstr>
      <vt:lpstr>Literature: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Культура и традиции англичан</dc:title>
  <dc:creator>Anatoly</dc:creator>
  <cp:lastModifiedBy>Notebook2</cp:lastModifiedBy>
  <cp:revision>64</cp:revision>
  <dcterms:created xsi:type="dcterms:W3CDTF">2010-02-08T12:27:25Z</dcterms:created>
  <dcterms:modified xsi:type="dcterms:W3CDTF">2010-12-21T06:31:57Z</dcterms:modified>
</cp:coreProperties>
</file>