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57" r:id="rId4"/>
    <p:sldId id="268" r:id="rId5"/>
    <p:sldId id="267" r:id="rId6"/>
    <p:sldId id="272" r:id="rId7"/>
    <p:sldId id="265" r:id="rId8"/>
    <p:sldId id="261" r:id="rId9"/>
    <p:sldId id="258" r:id="rId10"/>
    <p:sldId id="259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6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3391" autoAdjust="0"/>
    <p:restoredTop sz="94660"/>
  </p:normalViewPr>
  <p:slideViewPr>
    <p:cSldViewPr>
      <p:cViewPr>
        <p:scale>
          <a:sx n="64" d="100"/>
          <a:sy n="64" d="100"/>
        </p:scale>
        <p:origin x="-133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79785A-3561-4090-B613-D378F410A35C}" type="doc">
      <dgm:prSet loTypeId="urn:microsoft.com/office/officeart/2008/layout/RadialCluster" loCatId="cycle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F5A099A4-66F8-49C9-B108-222770CB853D}">
      <dgm:prSet phldrT="[Текст]"/>
      <dgm:spPr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lumMod val="60000"/>
                <a:lumOff val="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Очная форма обучения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830C7A4-0689-409F-8BDF-1AF7CA8AFBFA}" type="parTrans" cxnId="{78F8FDC7-981F-414B-9877-B1924A462EB4}">
      <dgm:prSet/>
      <dgm:spPr/>
      <dgm:t>
        <a:bodyPr/>
        <a:lstStyle/>
        <a:p>
          <a:endParaRPr lang="ru-RU"/>
        </a:p>
      </dgm:t>
    </dgm:pt>
    <dgm:pt modelId="{7709B3E8-E19B-433B-8081-803D5B1B26C3}" type="sibTrans" cxnId="{78F8FDC7-981F-414B-9877-B1924A462EB4}">
      <dgm:prSet/>
      <dgm:spPr/>
      <dgm:t>
        <a:bodyPr/>
        <a:lstStyle/>
        <a:p>
          <a:endParaRPr lang="ru-RU"/>
        </a:p>
      </dgm:t>
    </dgm:pt>
    <dgm:pt modelId="{BFD0BA58-7693-418B-92C1-DF153681FE1C}">
      <dgm:prSet phldrT="[Текст]" custT="1"/>
      <dgm:spPr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74000">
              <a:schemeClr val="accent3">
                <a:lumMod val="60000"/>
                <a:lumOff val="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 1 июня по 15 августа</a:t>
          </a:r>
          <a:r>
            <a:rPr lang="ru-RU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2020 подача заявлений о приёме на </a:t>
          </a:r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бюджетные места  </a:t>
          </a:r>
          <a:endParaRPr lang="ru-RU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B8060C3-24BA-4DEF-A7FE-C85163D8250E}" type="parTrans" cxnId="{FD00907E-24BF-40D8-908B-A3E22063142B}">
      <dgm:prSet/>
      <dgm:spPr/>
      <dgm:t>
        <a:bodyPr/>
        <a:lstStyle/>
        <a:p>
          <a:endParaRPr lang="ru-RU"/>
        </a:p>
      </dgm:t>
    </dgm:pt>
    <dgm:pt modelId="{541ADB33-B0BD-44B1-B51B-5F0B9127DF8E}" type="sibTrans" cxnId="{FD00907E-24BF-40D8-908B-A3E22063142B}">
      <dgm:prSet/>
      <dgm:spPr/>
      <dgm:t>
        <a:bodyPr/>
        <a:lstStyle/>
        <a:p>
          <a:endParaRPr lang="ru-RU"/>
        </a:p>
      </dgm:t>
    </dgm:pt>
    <dgm:pt modelId="{B9FA40A9-A1C2-4AE4-BA64-BD4093E23FCD}">
      <dgm:prSet phldrT="[Текст]" phldr="1"/>
      <dgm:spPr/>
      <dgm:t>
        <a:bodyPr/>
        <a:lstStyle/>
        <a:p>
          <a:endParaRPr lang="ru-RU"/>
        </a:p>
      </dgm:t>
    </dgm:pt>
    <dgm:pt modelId="{3E1F4A8C-30AC-44D6-9F35-CD52ED518AA8}" type="parTrans" cxnId="{95DEE060-12A9-4BF6-9CEA-77B0DF87320A}">
      <dgm:prSet/>
      <dgm:spPr/>
      <dgm:t>
        <a:bodyPr/>
        <a:lstStyle/>
        <a:p>
          <a:endParaRPr lang="ru-RU"/>
        </a:p>
      </dgm:t>
    </dgm:pt>
    <dgm:pt modelId="{EBD714CE-C622-4CDE-AF72-2B0412BCE82F}" type="sibTrans" cxnId="{95DEE060-12A9-4BF6-9CEA-77B0DF87320A}">
      <dgm:prSet/>
      <dgm:spPr/>
      <dgm:t>
        <a:bodyPr/>
        <a:lstStyle/>
        <a:p>
          <a:endParaRPr lang="ru-RU"/>
        </a:p>
      </dgm:t>
    </dgm:pt>
    <dgm:pt modelId="{2BD03063-9EE8-47D2-AFF9-A539FDC0B76E}">
      <dgm:prSet phldrT="[Текст]" phldr="1"/>
      <dgm:spPr/>
      <dgm:t>
        <a:bodyPr/>
        <a:lstStyle/>
        <a:p>
          <a:endParaRPr lang="ru-RU"/>
        </a:p>
      </dgm:t>
    </dgm:pt>
    <dgm:pt modelId="{494E779A-2F83-4DA1-99D6-742177CCD666}" type="parTrans" cxnId="{090A78CB-40B1-4F4A-BA85-9F8DE36F59DF}">
      <dgm:prSet/>
      <dgm:spPr/>
      <dgm:t>
        <a:bodyPr/>
        <a:lstStyle/>
        <a:p>
          <a:endParaRPr lang="ru-RU"/>
        </a:p>
      </dgm:t>
    </dgm:pt>
    <dgm:pt modelId="{5CECD7D0-B4ED-4F3A-A933-A34F27E80219}" type="sibTrans" cxnId="{090A78CB-40B1-4F4A-BA85-9F8DE36F59DF}">
      <dgm:prSet/>
      <dgm:spPr/>
      <dgm:t>
        <a:bodyPr/>
        <a:lstStyle/>
        <a:p>
          <a:endParaRPr lang="ru-RU"/>
        </a:p>
      </dgm:t>
    </dgm:pt>
    <dgm:pt modelId="{28DEF5D7-F45C-4569-9BEE-A0FCF135D0F5}">
      <dgm:prSet/>
      <dgm:spPr/>
      <dgm:t>
        <a:bodyPr/>
        <a:lstStyle/>
        <a:p>
          <a:endParaRPr lang="ru-RU" dirty="0"/>
        </a:p>
      </dgm:t>
    </dgm:pt>
    <dgm:pt modelId="{D24962E7-24FE-4708-8D00-B90325E1A580}" type="parTrans" cxnId="{DB98E2A8-9CB9-4E17-B570-BDE7A133D0CE}">
      <dgm:prSet/>
      <dgm:spPr/>
      <dgm:t>
        <a:bodyPr/>
        <a:lstStyle/>
        <a:p>
          <a:endParaRPr lang="ru-RU"/>
        </a:p>
      </dgm:t>
    </dgm:pt>
    <dgm:pt modelId="{66DC8FCB-77EE-431C-A2DF-677EA2B0B864}" type="sibTrans" cxnId="{DB98E2A8-9CB9-4E17-B570-BDE7A133D0CE}">
      <dgm:prSet/>
      <dgm:spPr/>
      <dgm:t>
        <a:bodyPr/>
        <a:lstStyle/>
        <a:p>
          <a:endParaRPr lang="ru-RU"/>
        </a:p>
      </dgm:t>
    </dgm:pt>
    <dgm:pt modelId="{F3FE25EB-1921-4E6D-9C49-E8B036F22437}">
      <dgm:prSet/>
      <dgm:spPr/>
      <dgm:t>
        <a:bodyPr/>
        <a:lstStyle/>
        <a:p>
          <a:endParaRPr lang="ru-RU" dirty="0"/>
        </a:p>
      </dgm:t>
    </dgm:pt>
    <dgm:pt modelId="{CB49F244-6AE9-4260-9690-0724EA7DDA7A}" type="parTrans" cxnId="{A7ACC5CA-2F66-4512-A6D8-10ACB76D058C}">
      <dgm:prSet/>
      <dgm:spPr/>
      <dgm:t>
        <a:bodyPr/>
        <a:lstStyle/>
        <a:p>
          <a:endParaRPr lang="ru-RU"/>
        </a:p>
      </dgm:t>
    </dgm:pt>
    <dgm:pt modelId="{F7953FF4-1FE0-4DD6-B0FD-5DA7C25B7183}" type="sibTrans" cxnId="{A7ACC5CA-2F66-4512-A6D8-10ACB76D058C}">
      <dgm:prSet/>
      <dgm:spPr/>
      <dgm:t>
        <a:bodyPr/>
        <a:lstStyle/>
        <a:p>
          <a:endParaRPr lang="ru-RU"/>
        </a:p>
      </dgm:t>
    </dgm:pt>
    <dgm:pt modelId="{F031165C-72B5-4759-A3FC-628C0FE39F7A}">
      <dgm:prSet custT="1"/>
      <dgm:spPr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68000">
              <a:schemeClr val="accent3">
                <a:lumMod val="60000"/>
                <a:lumOff val="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 1 июня по 30 сентября 2020 </a:t>
          </a:r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подача заявлений о приёме </a:t>
          </a:r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платные места </a:t>
          </a:r>
        </a:p>
      </dgm:t>
    </dgm:pt>
    <dgm:pt modelId="{8113EC46-C603-4CD3-AA94-3E9FBF6551DA}" type="parTrans" cxnId="{B0DC983E-7136-465C-A04B-1C95CF584288}">
      <dgm:prSet/>
      <dgm:spPr/>
      <dgm:t>
        <a:bodyPr/>
        <a:lstStyle/>
        <a:p>
          <a:endParaRPr lang="ru-RU"/>
        </a:p>
      </dgm:t>
    </dgm:pt>
    <dgm:pt modelId="{0E42DAA7-3839-427C-AF0F-E4620BA36D73}" type="sibTrans" cxnId="{B0DC983E-7136-465C-A04B-1C95CF584288}">
      <dgm:prSet/>
      <dgm:spPr/>
      <dgm:t>
        <a:bodyPr/>
        <a:lstStyle/>
        <a:p>
          <a:endParaRPr lang="ru-RU"/>
        </a:p>
      </dgm:t>
    </dgm:pt>
    <dgm:pt modelId="{F37AC289-5E90-41CF-956E-CE4E5AA17D28}" type="pres">
      <dgm:prSet presAssocID="{EC79785A-3561-4090-B613-D378F410A35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6FC86F3-B580-43F4-8881-5544CCD9F1FA}" type="pres">
      <dgm:prSet presAssocID="{F5A099A4-66F8-49C9-B108-222770CB853D}" presName="singleCycle" presStyleCnt="0"/>
      <dgm:spPr/>
      <dgm:t>
        <a:bodyPr/>
        <a:lstStyle/>
        <a:p>
          <a:endParaRPr lang="ru-RU"/>
        </a:p>
      </dgm:t>
    </dgm:pt>
    <dgm:pt modelId="{24C0FDCC-2EE3-4679-8AAC-3586F4825D48}" type="pres">
      <dgm:prSet presAssocID="{F5A099A4-66F8-49C9-B108-222770CB853D}" presName="singleCenter" presStyleLbl="node1" presStyleIdx="0" presStyleCnt="3" custScaleX="122224" custLinFactNeighborX="-82065" custLinFactNeighborY="-30812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6FEC65CC-7CB1-4F2B-A94F-9C46F30314D0}" type="pres">
      <dgm:prSet presAssocID="{5B8060C3-24BA-4DEF-A7FE-C85163D8250E}" presName="Name56" presStyleLbl="parChTrans1D2" presStyleIdx="0" presStyleCnt="2"/>
      <dgm:spPr/>
      <dgm:t>
        <a:bodyPr/>
        <a:lstStyle/>
        <a:p>
          <a:endParaRPr lang="ru-RU"/>
        </a:p>
      </dgm:t>
    </dgm:pt>
    <dgm:pt modelId="{1092CB7E-5C50-46B8-9BC2-47A872F346BA}" type="pres">
      <dgm:prSet presAssocID="{BFD0BA58-7693-418B-92C1-DF153681FE1C}" presName="text0" presStyleLbl="node1" presStyleIdx="1" presStyleCnt="3" custScaleX="483639" custScaleY="103637" custRadScaleRad="95407" custRadScaleInc="33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3C8E5-3047-4941-A263-837D7D2548B3}" type="pres">
      <dgm:prSet presAssocID="{8113EC46-C603-4CD3-AA94-3E9FBF6551DA}" presName="Name56" presStyleLbl="parChTrans1D2" presStyleIdx="1" presStyleCnt="2"/>
      <dgm:spPr/>
      <dgm:t>
        <a:bodyPr/>
        <a:lstStyle/>
        <a:p>
          <a:endParaRPr lang="ru-RU"/>
        </a:p>
      </dgm:t>
    </dgm:pt>
    <dgm:pt modelId="{923572AA-0C33-46A4-9085-869ACD110968}" type="pres">
      <dgm:prSet presAssocID="{F031165C-72B5-4759-A3FC-628C0FE39F7A}" presName="text0" presStyleLbl="node1" presStyleIdx="2" presStyleCnt="3" custScaleX="483639" custScaleY="103637" custRadScaleRad="52293" custRadScaleInc="-123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EA1DD4-CE26-4FBF-99C0-626DDCFC3A29}" type="presOf" srcId="{8113EC46-C603-4CD3-AA94-3E9FBF6551DA}" destId="{CE53C8E5-3047-4941-A263-837D7D2548B3}" srcOrd="0" destOrd="0" presId="urn:microsoft.com/office/officeart/2008/layout/RadialCluster"/>
    <dgm:cxn modelId="{B0DC983E-7136-465C-A04B-1C95CF584288}" srcId="{F5A099A4-66F8-49C9-B108-222770CB853D}" destId="{F031165C-72B5-4759-A3FC-628C0FE39F7A}" srcOrd="1" destOrd="0" parTransId="{8113EC46-C603-4CD3-AA94-3E9FBF6551DA}" sibTransId="{0E42DAA7-3839-427C-AF0F-E4620BA36D73}"/>
    <dgm:cxn modelId="{FD00907E-24BF-40D8-908B-A3E22063142B}" srcId="{F5A099A4-66F8-49C9-B108-222770CB853D}" destId="{BFD0BA58-7693-418B-92C1-DF153681FE1C}" srcOrd="0" destOrd="0" parTransId="{5B8060C3-24BA-4DEF-A7FE-C85163D8250E}" sibTransId="{541ADB33-B0BD-44B1-B51B-5F0B9127DF8E}"/>
    <dgm:cxn modelId="{0BF11ADE-4637-43A7-8C78-15993DD5421F}" type="presOf" srcId="{F5A099A4-66F8-49C9-B108-222770CB853D}" destId="{24C0FDCC-2EE3-4679-8AAC-3586F4825D48}" srcOrd="0" destOrd="0" presId="urn:microsoft.com/office/officeart/2008/layout/RadialCluster"/>
    <dgm:cxn modelId="{090A78CB-40B1-4F4A-BA85-9F8DE36F59DF}" srcId="{F3FE25EB-1921-4E6D-9C49-E8B036F22437}" destId="{2BD03063-9EE8-47D2-AFF9-A539FDC0B76E}" srcOrd="1" destOrd="0" parTransId="{494E779A-2F83-4DA1-99D6-742177CCD666}" sibTransId="{5CECD7D0-B4ED-4F3A-A933-A34F27E80219}"/>
    <dgm:cxn modelId="{A7ACC5CA-2F66-4512-A6D8-10ACB76D058C}" srcId="{EC79785A-3561-4090-B613-D378F410A35C}" destId="{F3FE25EB-1921-4E6D-9C49-E8B036F22437}" srcOrd="2" destOrd="0" parTransId="{CB49F244-6AE9-4260-9690-0724EA7DDA7A}" sibTransId="{F7953FF4-1FE0-4DD6-B0FD-5DA7C25B7183}"/>
    <dgm:cxn modelId="{468C32F9-15B1-446E-A13B-10277C53A34A}" type="presOf" srcId="{EC79785A-3561-4090-B613-D378F410A35C}" destId="{F37AC289-5E90-41CF-956E-CE4E5AA17D28}" srcOrd="0" destOrd="0" presId="urn:microsoft.com/office/officeart/2008/layout/RadialCluster"/>
    <dgm:cxn modelId="{78F8FDC7-981F-414B-9877-B1924A462EB4}" srcId="{EC79785A-3561-4090-B613-D378F410A35C}" destId="{F5A099A4-66F8-49C9-B108-222770CB853D}" srcOrd="0" destOrd="0" parTransId="{9830C7A4-0689-409F-8BDF-1AF7CA8AFBFA}" sibTransId="{7709B3E8-E19B-433B-8081-803D5B1B26C3}"/>
    <dgm:cxn modelId="{D5359AC2-A0B6-4E07-9284-CF43BE2E6513}" type="presOf" srcId="{F031165C-72B5-4759-A3FC-628C0FE39F7A}" destId="{923572AA-0C33-46A4-9085-869ACD110968}" srcOrd="0" destOrd="0" presId="urn:microsoft.com/office/officeart/2008/layout/RadialCluster"/>
    <dgm:cxn modelId="{95DEE060-12A9-4BF6-9CEA-77B0DF87320A}" srcId="{F3FE25EB-1921-4E6D-9C49-E8B036F22437}" destId="{B9FA40A9-A1C2-4AE4-BA64-BD4093E23FCD}" srcOrd="0" destOrd="0" parTransId="{3E1F4A8C-30AC-44D6-9F35-CD52ED518AA8}" sibTransId="{EBD714CE-C622-4CDE-AF72-2B0412BCE82F}"/>
    <dgm:cxn modelId="{C23B9E20-5E79-48C3-89DF-D2DB5DD8FB6A}" type="presOf" srcId="{BFD0BA58-7693-418B-92C1-DF153681FE1C}" destId="{1092CB7E-5C50-46B8-9BC2-47A872F346BA}" srcOrd="0" destOrd="0" presId="urn:microsoft.com/office/officeart/2008/layout/RadialCluster"/>
    <dgm:cxn modelId="{DB98E2A8-9CB9-4E17-B570-BDE7A133D0CE}" srcId="{EC79785A-3561-4090-B613-D378F410A35C}" destId="{28DEF5D7-F45C-4569-9BEE-A0FCF135D0F5}" srcOrd="1" destOrd="0" parTransId="{D24962E7-24FE-4708-8D00-B90325E1A580}" sibTransId="{66DC8FCB-77EE-431C-A2DF-677EA2B0B864}"/>
    <dgm:cxn modelId="{AF79B545-FF3D-4451-B23E-E28AD579089C}" type="presOf" srcId="{5B8060C3-24BA-4DEF-A7FE-C85163D8250E}" destId="{6FEC65CC-7CB1-4F2B-A94F-9C46F30314D0}" srcOrd="0" destOrd="0" presId="urn:microsoft.com/office/officeart/2008/layout/RadialCluster"/>
    <dgm:cxn modelId="{51D77C28-97B0-40E2-B607-4F6F499B32E6}" type="presParOf" srcId="{F37AC289-5E90-41CF-956E-CE4E5AA17D28}" destId="{36FC86F3-B580-43F4-8881-5544CCD9F1FA}" srcOrd="0" destOrd="0" presId="urn:microsoft.com/office/officeart/2008/layout/RadialCluster"/>
    <dgm:cxn modelId="{2BA02144-F96A-42C6-B0E6-7E922EDEC926}" type="presParOf" srcId="{36FC86F3-B580-43F4-8881-5544CCD9F1FA}" destId="{24C0FDCC-2EE3-4679-8AAC-3586F4825D48}" srcOrd="0" destOrd="0" presId="urn:microsoft.com/office/officeart/2008/layout/RadialCluster"/>
    <dgm:cxn modelId="{937624AA-434D-4F80-BC9E-277B5AFEEEF7}" type="presParOf" srcId="{36FC86F3-B580-43F4-8881-5544CCD9F1FA}" destId="{6FEC65CC-7CB1-4F2B-A94F-9C46F30314D0}" srcOrd="1" destOrd="0" presId="urn:microsoft.com/office/officeart/2008/layout/RadialCluster"/>
    <dgm:cxn modelId="{6BBCFF0E-B828-4DBE-B661-B31D2A5EF5FC}" type="presParOf" srcId="{36FC86F3-B580-43F4-8881-5544CCD9F1FA}" destId="{1092CB7E-5C50-46B8-9BC2-47A872F346BA}" srcOrd="2" destOrd="0" presId="urn:microsoft.com/office/officeart/2008/layout/RadialCluster"/>
    <dgm:cxn modelId="{CD665E34-98CF-4792-98D0-0CEF73D3E4CB}" type="presParOf" srcId="{36FC86F3-B580-43F4-8881-5544CCD9F1FA}" destId="{CE53C8E5-3047-4941-A263-837D7D2548B3}" srcOrd="3" destOrd="0" presId="urn:microsoft.com/office/officeart/2008/layout/RadialCluster"/>
    <dgm:cxn modelId="{F5AF1EBC-B51E-4036-8639-17464CBFC06A}" type="presParOf" srcId="{36FC86F3-B580-43F4-8881-5544CCD9F1FA}" destId="{923572AA-0C33-46A4-9085-869ACD110968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FC107C-2322-4358-ACA1-1594168C3FDF}" type="doc">
      <dgm:prSet loTypeId="urn:microsoft.com/office/officeart/2008/layout/RadialCluster" loCatId="relationship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FBC74206-469A-431A-961A-429EAF38E79D}">
      <dgm:prSet phldrT="[Текст]" custT="1"/>
      <dgm:spPr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lumMod val="60000"/>
                <a:lumOff val="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Заочная форма обучения</a:t>
          </a:r>
          <a:endParaRPr lang="ru-RU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5539105-EA65-4EEC-A867-72D09BD87265}" type="parTrans" cxnId="{BC438621-8136-4B29-B641-A6A137C2637F}">
      <dgm:prSet/>
      <dgm:spPr/>
      <dgm:t>
        <a:bodyPr/>
        <a:lstStyle/>
        <a:p>
          <a:endParaRPr lang="ru-RU"/>
        </a:p>
      </dgm:t>
    </dgm:pt>
    <dgm:pt modelId="{99EF9679-C224-40C4-B58A-59CBB8CE424D}" type="sibTrans" cxnId="{BC438621-8136-4B29-B641-A6A137C2637F}">
      <dgm:prSet/>
      <dgm:spPr/>
      <dgm:t>
        <a:bodyPr/>
        <a:lstStyle/>
        <a:p>
          <a:endParaRPr lang="ru-RU"/>
        </a:p>
      </dgm:t>
    </dgm:pt>
    <dgm:pt modelId="{FC7BC753-6822-4936-8AB0-9683ED60C44A}">
      <dgm:prSet phldrT="[Текст]" custT="1"/>
      <dgm:spPr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lumMod val="60000"/>
                <a:lumOff val="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 1 июня по 20 декабря 2020 </a:t>
          </a:r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подача заявлений о приёме на </a:t>
          </a:r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платные места </a:t>
          </a:r>
          <a:endParaRPr lang="ru-RU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85E6DCF-A306-44C4-877B-51F7E3734049}" type="parTrans" cxnId="{F4F83092-FB7A-49F2-8DE1-79A8C54D8A04}">
      <dgm:prSet/>
      <dgm:spPr/>
      <dgm:t>
        <a:bodyPr/>
        <a:lstStyle/>
        <a:p>
          <a:endParaRPr lang="ru-RU"/>
        </a:p>
      </dgm:t>
    </dgm:pt>
    <dgm:pt modelId="{D56F5556-C7A5-4B1F-82FB-7EFF1B120B65}" type="sibTrans" cxnId="{F4F83092-FB7A-49F2-8DE1-79A8C54D8A04}">
      <dgm:prSet/>
      <dgm:spPr/>
      <dgm:t>
        <a:bodyPr/>
        <a:lstStyle/>
        <a:p>
          <a:endParaRPr lang="ru-RU"/>
        </a:p>
      </dgm:t>
    </dgm:pt>
    <dgm:pt modelId="{471B758A-7216-445E-9ED6-47B5AF1DC715}">
      <dgm:prSet phldrT="[Текст]" custT="1"/>
      <dgm:spPr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59000">
              <a:schemeClr val="accent3">
                <a:lumMod val="60000"/>
                <a:lumOff val="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 1 июня по 30 августа</a:t>
          </a:r>
          <a:r>
            <a:rPr lang="ru-RU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2020 </a:t>
          </a:r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подача заявлений о приёме на </a:t>
          </a:r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бюджетные места </a:t>
          </a:r>
          <a:endParaRPr lang="ru-RU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AD79A6C-EFA8-416E-A193-D386A9A81AF1}" type="parTrans" cxnId="{74796165-C097-400E-AD6A-850404FB09B8}">
      <dgm:prSet/>
      <dgm:spPr/>
      <dgm:t>
        <a:bodyPr/>
        <a:lstStyle/>
        <a:p>
          <a:endParaRPr lang="ru-RU"/>
        </a:p>
      </dgm:t>
    </dgm:pt>
    <dgm:pt modelId="{6675D72A-E02F-4A72-A041-B10A31CE3E27}" type="sibTrans" cxnId="{74796165-C097-400E-AD6A-850404FB09B8}">
      <dgm:prSet/>
      <dgm:spPr/>
      <dgm:t>
        <a:bodyPr/>
        <a:lstStyle/>
        <a:p>
          <a:endParaRPr lang="ru-RU"/>
        </a:p>
      </dgm:t>
    </dgm:pt>
    <dgm:pt modelId="{3C7E856C-4E9D-4E6F-93BE-D898AF66093B}">
      <dgm:prSet phldrT="[Текст]" phldr="1"/>
      <dgm:spPr/>
      <dgm:t>
        <a:bodyPr/>
        <a:lstStyle/>
        <a:p>
          <a:endParaRPr lang="ru-RU"/>
        </a:p>
      </dgm:t>
    </dgm:pt>
    <dgm:pt modelId="{9CCBDD5D-9D3C-443D-AA74-5BF84B3D4A63}" type="parTrans" cxnId="{BFD26358-0C80-498C-AB2B-C94862B20BE8}">
      <dgm:prSet/>
      <dgm:spPr/>
      <dgm:t>
        <a:bodyPr/>
        <a:lstStyle/>
        <a:p>
          <a:endParaRPr lang="ru-RU"/>
        </a:p>
      </dgm:t>
    </dgm:pt>
    <dgm:pt modelId="{0BFDEF3F-0F6F-4F8B-B499-28D444286C3C}" type="sibTrans" cxnId="{BFD26358-0C80-498C-AB2B-C94862B20BE8}">
      <dgm:prSet/>
      <dgm:spPr/>
      <dgm:t>
        <a:bodyPr/>
        <a:lstStyle/>
        <a:p>
          <a:endParaRPr lang="ru-RU"/>
        </a:p>
      </dgm:t>
    </dgm:pt>
    <dgm:pt modelId="{AD09047D-CBC0-46DD-ADF9-57DE8E62403A}">
      <dgm:prSet/>
      <dgm:spPr/>
      <dgm:t>
        <a:bodyPr/>
        <a:lstStyle/>
        <a:p>
          <a:endParaRPr lang="ru-RU" dirty="0"/>
        </a:p>
      </dgm:t>
    </dgm:pt>
    <dgm:pt modelId="{B10E2A99-CE40-43F4-93D4-3F2E2EF3F7E9}" type="parTrans" cxnId="{8C80F6FE-2713-47B0-BD4C-1B218B275854}">
      <dgm:prSet/>
      <dgm:spPr/>
      <dgm:t>
        <a:bodyPr/>
        <a:lstStyle/>
        <a:p>
          <a:endParaRPr lang="ru-RU"/>
        </a:p>
      </dgm:t>
    </dgm:pt>
    <dgm:pt modelId="{457D32D1-DDCB-4BAC-9E7F-5AA527EEFE2A}" type="sibTrans" cxnId="{8C80F6FE-2713-47B0-BD4C-1B218B275854}">
      <dgm:prSet/>
      <dgm:spPr/>
      <dgm:t>
        <a:bodyPr/>
        <a:lstStyle/>
        <a:p>
          <a:endParaRPr lang="ru-RU"/>
        </a:p>
      </dgm:t>
    </dgm:pt>
    <dgm:pt modelId="{324EC535-91B0-420A-BA32-CB78A595F6CB}" type="pres">
      <dgm:prSet presAssocID="{75FC107C-2322-4358-ACA1-1594168C3FD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6316FB0-D1E6-4FB5-A98B-0E06227BA7F7}" type="pres">
      <dgm:prSet presAssocID="{FBC74206-469A-431A-961A-429EAF38E79D}" presName="singleCycle" presStyleCnt="0"/>
      <dgm:spPr/>
      <dgm:t>
        <a:bodyPr/>
        <a:lstStyle/>
        <a:p>
          <a:endParaRPr lang="ru-RU"/>
        </a:p>
      </dgm:t>
    </dgm:pt>
    <dgm:pt modelId="{652D1F68-B350-4C84-8820-9299496A0686}" type="pres">
      <dgm:prSet presAssocID="{FBC74206-469A-431A-961A-429EAF38E79D}" presName="singleCenter" presStyleLbl="node1" presStyleIdx="0" presStyleCnt="3" custScaleX="122162" custScaleY="93330" custLinFactNeighborX="78037" custLinFactNeighborY="26840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3EC331AD-2ABC-4700-8B49-1B9131432CEB}" type="pres">
      <dgm:prSet presAssocID="{C85E6DCF-A306-44C4-877B-51F7E3734049}" presName="Name56" presStyleLbl="parChTrans1D2" presStyleIdx="0" presStyleCnt="2"/>
      <dgm:spPr/>
      <dgm:t>
        <a:bodyPr/>
        <a:lstStyle/>
        <a:p>
          <a:endParaRPr lang="ru-RU"/>
        </a:p>
      </dgm:t>
    </dgm:pt>
    <dgm:pt modelId="{4B293388-0892-41AC-9645-85680568214E}" type="pres">
      <dgm:prSet presAssocID="{FC7BC753-6822-4936-8AB0-9683ED60C44A}" presName="text0" presStyleLbl="node1" presStyleIdx="1" presStyleCnt="3" custScaleX="459972" custScaleY="100825" custRadScaleRad="113283" custRadScaleInc="-154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A03CB5-CD91-41FF-93F0-EB83D32BEE70}" type="pres">
      <dgm:prSet presAssocID="{8AD79A6C-EFA8-416E-A193-D386A9A81AF1}" presName="Name56" presStyleLbl="parChTrans1D2" presStyleIdx="1" presStyleCnt="2"/>
      <dgm:spPr/>
      <dgm:t>
        <a:bodyPr/>
        <a:lstStyle/>
        <a:p>
          <a:endParaRPr lang="ru-RU"/>
        </a:p>
      </dgm:t>
    </dgm:pt>
    <dgm:pt modelId="{A023182A-064C-4797-A302-148B3C5F2336}" type="pres">
      <dgm:prSet presAssocID="{471B758A-7216-445E-9ED6-47B5AF1DC715}" presName="text0" presStyleLbl="node1" presStyleIdx="2" presStyleCnt="3" custScaleX="461041" custScaleY="103809" custRadScaleRad="79629" custRadScaleInc="80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796165-C097-400E-AD6A-850404FB09B8}" srcId="{FBC74206-469A-431A-961A-429EAF38E79D}" destId="{471B758A-7216-445E-9ED6-47B5AF1DC715}" srcOrd="1" destOrd="0" parTransId="{8AD79A6C-EFA8-416E-A193-D386A9A81AF1}" sibTransId="{6675D72A-E02F-4A72-A041-B10A31CE3E27}"/>
    <dgm:cxn modelId="{B247E85A-B479-4087-B856-2F616239E949}" type="presOf" srcId="{FC7BC753-6822-4936-8AB0-9683ED60C44A}" destId="{4B293388-0892-41AC-9645-85680568214E}" srcOrd="0" destOrd="0" presId="urn:microsoft.com/office/officeart/2008/layout/RadialCluster"/>
    <dgm:cxn modelId="{E3B3A241-0697-4813-B72D-6ABB9753D613}" type="presOf" srcId="{75FC107C-2322-4358-ACA1-1594168C3FDF}" destId="{324EC535-91B0-420A-BA32-CB78A595F6CB}" srcOrd="0" destOrd="0" presId="urn:microsoft.com/office/officeart/2008/layout/RadialCluster"/>
    <dgm:cxn modelId="{8C80F6FE-2713-47B0-BD4C-1B218B275854}" srcId="{75FC107C-2322-4358-ACA1-1594168C3FDF}" destId="{AD09047D-CBC0-46DD-ADF9-57DE8E62403A}" srcOrd="1" destOrd="0" parTransId="{B10E2A99-CE40-43F4-93D4-3F2E2EF3F7E9}" sibTransId="{457D32D1-DDCB-4BAC-9E7F-5AA527EEFE2A}"/>
    <dgm:cxn modelId="{BC438621-8136-4B29-B641-A6A137C2637F}" srcId="{75FC107C-2322-4358-ACA1-1594168C3FDF}" destId="{FBC74206-469A-431A-961A-429EAF38E79D}" srcOrd="0" destOrd="0" parTransId="{D5539105-EA65-4EEC-A867-72D09BD87265}" sibTransId="{99EF9679-C224-40C4-B58A-59CBB8CE424D}"/>
    <dgm:cxn modelId="{BFD26358-0C80-498C-AB2B-C94862B20BE8}" srcId="{AD09047D-CBC0-46DD-ADF9-57DE8E62403A}" destId="{3C7E856C-4E9D-4E6F-93BE-D898AF66093B}" srcOrd="0" destOrd="0" parTransId="{9CCBDD5D-9D3C-443D-AA74-5BF84B3D4A63}" sibTransId="{0BFDEF3F-0F6F-4F8B-B499-28D444286C3C}"/>
    <dgm:cxn modelId="{F16F07CD-6F7A-41CA-B897-A02F1E846A70}" type="presOf" srcId="{8AD79A6C-EFA8-416E-A193-D386A9A81AF1}" destId="{94A03CB5-CD91-41FF-93F0-EB83D32BEE70}" srcOrd="0" destOrd="0" presId="urn:microsoft.com/office/officeart/2008/layout/RadialCluster"/>
    <dgm:cxn modelId="{582DADEB-0D91-4E2F-B9A4-92C2966A8FFB}" type="presOf" srcId="{FBC74206-469A-431A-961A-429EAF38E79D}" destId="{652D1F68-B350-4C84-8820-9299496A0686}" srcOrd="0" destOrd="0" presId="urn:microsoft.com/office/officeart/2008/layout/RadialCluster"/>
    <dgm:cxn modelId="{F4F83092-FB7A-49F2-8DE1-79A8C54D8A04}" srcId="{FBC74206-469A-431A-961A-429EAF38E79D}" destId="{FC7BC753-6822-4936-8AB0-9683ED60C44A}" srcOrd="0" destOrd="0" parTransId="{C85E6DCF-A306-44C4-877B-51F7E3734049}" sibTransId="{D56F5556-C7A5-4B1F-82FB-7EFF1B120B65}"/>
    <dgm:cxn modelId="{DDC4C16C-18C6-486F-8DC6-4026982C3A34}" type="presOf" srcId="{C85E6DCF-A306-44C4-877B-51F7E3734049}" destId="{3EC331AD-2ABC-4700-8B49-1B9131432CEB}" srcOrd="0" destOrd="0" presId="urn:microsoft.com/office/officeart/2008/layout/RadialCluster"/>
    <dgm:cxn modelId="{B2A9481A-D096-432E-B504-3A0B03FFF88C}" type="presOf" srcId="{471B758A-7216-445E-9ED6-47B5AF1DC715}" destId="{A023182A-064C-4797-A302-148B3C5F2336}" srcOrd="0" destOrd="0" presId="urn:microsoft.com/office/officeart/2008/layout/RadialCluster"/>
    <dgm:cxn modelId="{0E4ABC6C-8089-4C15-A3A9-4C046407FCF9}" type="presParOf" srcId="{324EC535-91B0-420A-BA32-CB78A595F6CB}" destId="{86316FB0-D1E6-4FB5-A98B-0E06227BA7F7}" srcOrd="0" destOrd="0" presId="urn:microsoft.com/office/officeart/2008/layout/RadialCluster"/>
    <dgm:cxn modelId="{4337D934-33BB-49EC-B2F7-1392536FB90D}" type="presParOf" srcId="{86316FB0-D1E6-4FB5-A98B-0E06227BA7F7}" destId="{652D1F68-B350-4C84-8820-9299496A0686}" srcOrd="0" destOrd="0" presId="urn:microsoft.com/office/officeart/2008/layout/RadialCluster"/>
    <dgm:cxn modelId="{DF39AA9F-E515-4CF9-A235-CFB0D9A617F8}" type="presParOf" srcId="{86316FB0-D1E6-4FB5-A98B-0E06227BA7F7}" destId="{3EC331AD-2ABC-4700-8B49-1B9131432CEB}" srcOrd="1" destOrd="0" presId="urn:microsoft.com/office/officeart/2008/layout/RadialCluster"/>
    <dgm:cxn modelId="{34339B5C-A301-4F96-B629-CB77ACA4958D}" type="presParOf" srcId="{86316FB0-D1E6-4FB5-A98B-0E06227BA7F7}" destId="{4B293388-0892-41AC-9645-85680568214E}" srcOrd="2" destOrd="0" presId="urn:microsoft.com/office/officeart/2008/layout/RadialCluster"/>
    <dgm:cxn modelId="{AE413CDE-0BB7-4C2A-B02B-23130ED8EB2E}" type="presParOf" srcId="{86316FB0-D1E6-4FB5-A98B-0E06227BA7F7}" destId="{94A03CB5-CD91-41FF-93F0-EB83D32BEE70}" srcOrd="3" destOrd="0" presId="urn:microsoft.com/office/officeart/2008/layout/RadialCluster"/>
    <dgm:cxn modelId="{F727DE2D-CEFD-4488-AFCF-FF49B6F68A14}" type="presParOf" srcId="{86316FB0-D1E6-4FB5-A98B-0E06227BA7F7}" destId="{A023182A-064C-4797-A302-148B3C5F2336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0FDCC-2EE3-4679-8AAC-3586F4825D48}">
      <dsp:nvSpPr>
        <dsp:cNvPr id="0" name=""/>
        <dsp:cNvSpPr/>
      </dsp:nvSpPr>
      <dsp:spPr>
        <a:xfrm>
          <a:off x="0" y="538496"/>
          <a:ext cx="1901038" cy="155537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lumMod val="60000"/>
                <a:lumOff val="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Очная форма обучения</a:t>
          </a:r>
          <a:endParaRPr lang="ru-RU" sz="2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5927" y="614423"/>
        <a:ext cx="1749184" cy="1403518"/>
      </dsp:txXfrm>
    </dsp:sp>
    <dsp:sp modelId="{6FEC65CC-7CB1-4F2B-A94F-9C46F30314D0}">
      <dsp:nvSpPr>
        <dsp:cNvPr id="0" name=""/>
        <dsp:cNvSpPr/>
      </dsp:nvSpPr>
      <dsp:spPr>
        <a:xfrm rot="21248346">
          <a:off x="1898916" y="1177150"/>
          <a:ext cx="8120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2055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2CB7E-5C50-46B8-9BC2-47A872F346BA}">
      <dsp:nvSpPr>
        <dsp:cNvPr id="0" name=""/>
        <dsp:cNvSpPr/>
      </dsp:nvSpPr>
      <dsp:spPr>
        <a:xfrm>
          <a:off x="2708849" y="337010"/>
          <a:ext cx="5040000" cy="1080000"/>
        </a:xfrm>
        <a:prstGeom prst="roundRect">
          <a:avLst/>
        </a:prstGeom>
        <a:gradFill rotWithShape="0">
          <a:gsLst>
            <a:gs pos="0">
              <a:schemeClr val="accent3">
                <a:lumMod val="60000"/>
                <a:lumOff val="40000"/>
              </a:schemeClr>
            </a:gs>
            <a:gs pos="74000">
              <a:schemeClr val="accent3">
                <a:lumMod val="60000"/>
                <a:lumOff val="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 1 июня по 15 августа</a:t>
          </a:r>
          <a:r>
            <a:rPr lang="ru-RU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2020 подача заявлений о приёме на </a:t>
          </a:r>
          <a:r>
            <a:rPr lang="ru-RU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бюджетные места  </a:t>
          </a:r>
          <a:endParaRPr lang="ru-RU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761570" y="389731"/>
        <a:ext cx="4934558" cy="974558"/>
      </dsp:txXfrm>
    </dsp:sp>
    <dsp:sp modelId="{CE53C8E5-3047-4941-A263-837D7D2548B3}">
      <dsp:nvSpPr>
        <dsp:cNvPr id="0" name=""/>
        <dsp:cNvSpPr/>
      </dsp:nvSpPr>
      <dsp:spPr>
        <a:xfrm rot="693051">
          <a:off x="1892405" y="1595801"/>
          <a:ext cx="8525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253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572AA-0C33-46A4-9085-869ACD110968}">
      <dsp:nvSpPr>
        <dsp:cNvPr id="0" name=""/>
        <dsp:cNvSpPr/>
      </dsp:nvSpPr>
      <dsp:spPr>
        <a:xfrm>
          <a:off x="2736306" y="1656184"/>
          <a:ext cx="5040000" cy="1080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68000">
              <a:schemeClr val="accent3">
                <a:lumMod val="60000"/>
                <a:lumOff val="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 1 июня по 30 сентября 2020 </a:t>
          </a: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подача заявлений о приёме </a:t>
          </a:r>
          <a:r>
            <a:rPr lang="ru-RU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платные места </a:t>
          </a:r>
        </a:p>
      </dsp:txBody>
      <dsp:txXfrm>
        <a:off x="2789027" y="1708905"/>
        <a:ext cx="4934558" cy="974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2D1F68-B350-4C84-8820-9299496A0686}">
      <dsp:nvSpPr>
        <dsp:cNvPr id="0" name=""/>
        <dsp:cNvSpPr/>
      </dsp:nvSpPr>
      <dsp:spPr>
        <a:xfrm>
          <a:off x="6660975" y="3093719"/>
          <a:ext cx="1979024" cy="151194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lumMod val="60000"/>
                <a:lumOff val="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Заочная форма обучения</a:t>
          </a:r>
          <a:endParaRPr lang="ru-RU" sz="2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734782" y="3167526"/>
        <a:ext cx="1831410" cy="1364332"/>
      </dsp:txXfrm>
    </dsp:sp>
    <dsp:sp modelId="{3EC331AD-2ABC-4700-8B49-1B9131432CEB}">
      <dsp:nvSpPr>
        <dsp:cNvPr id="0" name=""/>
        <dsp:cNvSpPr/>
      </dsp:nvSpPr>
      <dsp:spPr>
        <a:xfrm rot="10328143">
          <a:off x="5201676" y="4086677"/>
          <a:ext cx="14661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619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93388-0892-41AC-9645-85680568214E}">
      <dsp:nvSpPr>
        <dsp:cNvPr id="0" name=""/>
        <dsp:cNvSpPr/>
      </dsp:nvSpPr>
      <dsp:spPr>
        <a:xfrm>
          <a:off x="216035" y="3984607"/>
          <a:ext cx="4992536" cy="109435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lumMod val="60000"/>
                <a:lumOff val="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 1 июня по 20 декабря 2020 </a:t>
          </a: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подача заявлений о приёме на </a:t>
          </a:r>
          <a:r>
            <a:rPr lang="ru-RU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платные места </a:t>
          </a:r>
          <a:endParaRPr lang="ru-RU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9457" y="4038029"/>
        <a:ext cx="4885692" cy="987510"/>
      </dsp:txXfrm>
    </dsp:sp>
    <dsp:sp modelId="{94A03CB5-CD91-41FF-93F0-EB83D32BEE70}">
      <dsp:nvSpPr>
        <dsp:cNvPr id="0" name=""/>
        <dsp:cNvSpPr/>
      </dsp:nvSpPr>
      <dsp:spPr>
        <a:xfrm rot="11242224">
          <a:off x="5177497" y="3626149"/>
          <a:ext cx="14896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9632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3182A-064C-4797-A302-148B3C5F2336}">
      <dsp:nvSpPr>
        <dsp:cNvPr id="0" name=""/>
        <dsp:cNvSpPr/>
      </dsp:nvSpPr>
      <dsp:spPr>
        <a:xfrm>
          <a:off x="179512" y="2643582"/>
          <a:ext cx="5004139" cy="112674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59000">
              <a:schemeClr val="accent3">
                <a:lumMod val="60000"/>
                <a:lumOff val="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 1 июня по 30 августа</a:t>
          </a:r>
          <a:r>
            <a:rPr lang="ru-RU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2020 </a:t>
          </a: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подача заявлений о приёме на </a:t>
          </a:r>
          <a:r>
            <a:rPr lang="ru-RU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бюджетные места </a:t>
          </a:r>
          <a:endParaRPr lang="ru-RU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34515" y="2698585"/>
        <a:ext cx="4894133" cy="1016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57CFB-024C-41A5-8BCA-06620DCBE7F7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DE9DE-1B7E-455E-9837-65FC46D47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43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9DE-1B7E-455E-9837-65FC46D47F4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A8C7D-3625-4226-8FD5-32EA4877A26F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EC08-FA73-47A2-92FE-4196FF572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69947-4093-4228-8D9F-1065F9D0C412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9834-B5D6-4903-96E2-BE1F5D98E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41705-0855-424B-9899-8BC182704FBF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E439F-665F-439C-BE55-47BD0D9F5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8989-3A67-4A2E-8CDD-4985A7C7A9F0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69553-FF92-45E3-8A5E-39BD591F9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B8590-042A-49D4-9996-2620A8317912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B8F7D-C081-4B92-8850-4B7D6D7CC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4F9A0-F6E9-4874-8083-2CDECADC56A0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08DD1-B9B7-43EA-BA1A-104B8E4BA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58CBA-0A8E-4470-B726-71DA9C68F6A0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EEBF-0C0F-4E65-85FE-CA3D4B945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6D916-F68B-4747-841F-1201BFC07BA5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0A54A-7041-413A-834F-80E328F0C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2B26D-4A9E-4A69-AA7F-A5329F8420FB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550D-B116-482C-8009-8F588C6F0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9192D-0041-4376-AC42-EFE18EC59265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B01A-4092-46D6-99BB-BF40F9254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36B71-2FE2-4E40-8043-EA1C4FB6A914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7F37-D8D0-4DA2-8C5F-404D60889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D6E77D-7AF6-4CA8-8280-C5A269EEBC14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CD4D7-158C-4437-8E95-73AAE7020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est-colleg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68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684213" y="765175"/>
            <a:ext cx="7772400" cy="863600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latin typeface="Arial" charset="0"/>
              </a:rPr>
              <a:t>ОБЛАСТНОЕ  ГОСУДАРСТВЕННОЕ БЮДЖЕТНОЕ </a:t>
            </a:r>
            <a:br>
              <a:rPr lang="ru-RU" sz="1800" b="1" dirty="0" smtClean="0">
                <a:latin typeface="Arial" charset="0"/>
              </a:rPr>
            </a:br>
            <a:r>
              <a:rPr lang="ru-RU" sz="1800" b="1" dirty="0" smtClean="0">
                <a:latin typeface="Arial" charset="0"/>
              </a:rPr>
              <a:t>ПРОФЕССИОНАЛЬНОЕ ОБРАЗОВАТЕЛЬНОЕ УЧРЕЖДЕНИЕ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2708275"/>
            <a:ext cx="6400800" cy="144145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D0D0D"/>
                </a:solidFill>
                <a:latin typeface="Arial" charset="0"/>
              </a:rPr>
              <a:t>ТОМСКИЙ </a:t>
            </a:r>
          </a:p>
          <a:p>
            <a:pPr eaLnBrk="1" hangingPunct="1"/>
            <a:r>
              <a:rPr lang="ru-RU" sz="2400" b="1" dirty="0" smtClean="0">
                <a:solidFill>
                  <a:srgbClr val="0D0D0D"/>
                </a:solidFill>
                <a:latin typeface="Arial" charset="0"/>
              </a:rPr>
              <a:t>ЛЕСОТЕХНИЧЕСКИЙ ТЕХНИКУМ</a:t>
            </a:r>
          </a:p>
          <a:p>
            <a:pPr eaLnBrk="1" hangingPunct="1"/>
            <a:endParaRPr lang="ru-RU" sz="2800" b="1" dirty="0" smtClean="0">
              <a:solidFill>
                <a:srgbClr val="0D0D0D"/>
              </a:solidFill>
              <a:latin typeface="Georgia" pitchFamily="18" charset="0"/>
            </a:endParaRPr>
          </a:p>
          <a:p>
            <a:pPr eaLnBrk="1" hangingPunct="1"/>
            <a:endParaRPr lang="ru-RU" sz="2800" b="1" dirty="0" smtClean="0">
              <a:solidFill>
                <a:srgbClr val="0D0D0D"/>
              </a:solidFill>
              <a:latin typeface="Georgia" pitchFamily="18" charset="0"/>
            </a:endParaRPr>
          </a:p>
          <a:p>
            <a:pPr eaLnBrk="1" hangingPunct="1"/>
            <a:endParaRPr lang="ru-RU" sz="2800" b="1" dirty="0" smtClean="0">
              <a:solidFill>
                <a:srgbClr val="0D0D0D"/>
              </a:solidFill>
              <a:latin typeface="Georgia" pitchFamily="18" charset="0"/>
            </a:endParaRPr>
          </a:p>
          <a:p>
            <a:pPr eaLnBrk="1" hangingPunct="1"/>
            <a:r>
              <a:rPr lang="ru-RU" sz="3600" b="1" dirty="0" smtClean="0">
                <a:solidFill>
                  <a:srgbClr val="0D0D0D"/>
                </a:solidFill>
                <a:latin typeface="Arial" charset="0"/>
              </a:rPr>
              <a:t>ПРИЕМНАЯ КОМИССИЯ</a:t>
            </a:r>
          </a:p>
          <a:p>
            <a:pPr algn="r" eaLnBrk="1" hangingPunct="1"/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                    </a:t>
            </a:r>
          </a:p>
          <a:p>
            <a:pPr algn="r" eaLnBrk="1" hangingPunct="1"/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                  </a:t>
            </a:r>
            <a:endParaRPr lang="en-US" sz="1600" b="1" dirty="0" smtClean="0">
              <a:solidFill>
                <a:srgbClr val="0D0D0D"/>
              </a:solidFill>
              <a:latin typeface="Cambria" pitchFamily="18" charset="0"/>
            </a:endParaRPr>
          </a:p>
        </p:txBody>
      </p:sp>
      <p:pic>
        <p:nvPicPr>
          <p:cNvPr id="1026" name="Рисунок 2" descr="прозрачный Logo к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0"/>
          <a:stretch>
            <a:fillRect/>
          </a:stretch>
        </p:blipFill>
        <p:spPr bwMode="auto">
          <a:xfrm>
            <a:off x="251520" y="366863"/>
            <a:ext cx="898033" cy="71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Arial" charset="0"/>
                <a:cs typeface="Arial" charset="0"/>
              </a:rPr>
              <a:t>Статистика приёма 2019 года </a:t>
            </a:r>
          </a:p>
        </p:txBody>
      </p:sp>
      <p:graphicFrame>
        <p:nvGraphicFramePr>
          <p:cNvPr id="19502" name="Group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875605"/>
              </p:ext>
            </p:extLst>
          </p:nvPr>
        </p:nvGraphicFramePr>
        <p:xfrm>
          <a:off x="755650" y="1052513"/>
          <a:ext cx="7942263" cy="5369052"/>
        </p:xfrm>
        <a:graphic>
          <a:graphicData uri="http://schemas.openxmlformats.org/drawingml/2006/table">
            <a:tbl>
              <a:tblPr/>
              <a:tblGrid>
                <a:gridCol w="515938"/>
                <a:gridCol w="3084512"/>
                <a:gridCol w="1295400"/>
                <a:gridCol w="1595438"/>
                <a:gridCol w="1450975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Специальность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Подано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заявлений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Конкурс заявлений на место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Средний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балл аттестата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Технология лесозаготовок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Технология деревообработки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3,7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Лесное и лесопарковое хозяйство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Техническая эксплуатация подъемно- транспортных, строительных, дорожных машин и оборудования (по отраслям)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3,7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3,7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66000"/>
            <a:lum/>
          </a:blip>
          <a:srcRect/>
          <a:tile tx="0" ty="0" sx="100000" sy="10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4000" b="1" smtClean="0">
                <a:latin typeface="Arial" charset="0"/>
              </a:rPr>
              <a:t>Контакты приёмной комиссии</a:t>
            </a:r>
            <a:r>
              <a:rPr lang="ru-RU" sz="4000" smtClean="0"/>
              <a:t> </a:t>
            </a:r>
          </a:p>
        </p:txBody>
      </p:sp>
      <p:pic>
        <p:nvPicPr>
          <p:cNvPr id="21506" name="Picture 4" descr="991-5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916113"/>
            <a:ext cx="720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1403350" y="2132409"/>
            <a:ext cx="633700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b="1" dirty="0"/>
              <a:t>Адрес: г. Томск, ул. К. Маркса, 22 </a:t>
            </a:r>
            <a:r>
              <a:rPr lang="ru-RU" b="1" dirty="0" smtClean="0"/>
              <a:t>(кабинет 206, 2 этаж)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E-</a:t>
            </a:r>
            <a:r>
              <a:rPr lang="ru-RU" b="1" dirty="0" err="1"/>
              <a:t>mail</a:t>
            </a:r>
            <a:r>
              <a:rPr lang="ru-RU" b="1" dirty="0"/>
              <a:t>: priemkom-tlt@mail.ru</a:t>
            </a:r>
          </a:p>
          <a:p>
            <a:endParaRPr lang="ru-RU" b="1" dirty="0"/>
          </a:p>
          <a:p>
            <a:r>
              <a:rPr lang="ru-RU" b="1" dirty="0"/>
              <a:t>Сайт: http://www.forest-college.ru</a:t>
            </a:r>
          </a:p>
          <a:p>
            <a:endParaRPr lang="ru-RU" b="1" dirty="0"/>
          </a:p>
          <a:p>
            <a:r>
              <a:rPr lang="ru-RU" b="1" dirty="0"/>
              <a:t>Телефон: </a:t>
            </a:r>
            <a:r>
              <a:rPr lang="ru-RU" b="1" dirty="0" smtClean="0"/>
              <a:t>8 (3822) 515-962; +7 </a:t>
            </a:r>
            <a:r>
              <a:rPr lang="ru-RU" b="1" dirty="0"/>
              <a:t>9521607119</a:t>
            </a:r>
          </a:p>
          <a:p>
            <a:endParaRPr lang="ru-RU" b="1" dirty="0"/>
          </a:p>
          <a:p>
            <a:r>
              <a:rPr lang="ru-RU" b="1" dirty="0"/>
              <a:t> https://vk.com/id591042029</a:t>
            </a:r>
          </a:p>
          <a:p>
            <a:endParaRPr lang="ru-RU" b="1" dirty="0"/>
          </a:p>
          <a:p>
            <a:r>
              <a:rPr lang="ru-RU" b="1" dirty="0"/>
              <a:t>Telegram</a:t>
            </a:r>
            <a:r>
              <a:rPr lang="en-US" b="1" dirty="0"/>
              <a:t> https://t.me/calmgirl100500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Whatsapp: +7 9528821012</a:t>
            </a:r>
          </a:p>
        </p:txBody>
      </p:sp>
      <p:pic>
        <p:nvPicPr>
          <p:cNvPr id="21519" name="Picture 15" descr="email-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2565400"/>
            <a:ext cx="576262" cy="504825"/>
          </a:xfrm>
          <a:prstGeom prst="rect">
            <a:avLst/>
          </a:prstGeom>
          <a:noFill/>
        </p:spPr>
      </p:pic>
      <p:pic>
        <p:nvPicPr>
          <p:cNvPr id="21529" name="Picture 25" descr="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3213100"/>
            <a:ext cx="433387" cy="433388"/>
          </a:xfrm>
          <a:prstGeom prst="rect">
            <a:avLst/>
          </a:prstGeom>
          <a:noFill/>
        </p:spPr>
      </p:pic>
      <p:pic>
        <p:nvPicPr>
          <p:cNvPr id="21547" name="Picture 43" descr="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0113" y="3789363"/>
            <a:ext cx="431800" cy="504825"/>
          </a:xfrm>
          <a:prstGeom prst="rect">
            <a:avLst/>
          </a:prstGeom>
          <a:noFill/>
        </p:spPr>
      </p:pic>
      <p:pic>
        <p:nvPicPr>
          <p:cNvPr id="21561" name="Picture 57" descr="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088" y="4365625"/>
            <a:ext cx="576262" cy="431800"/>
          </a:xfrm>
          <a:prstGeom prst="rect">
            <a:avLst/>
          </a:prstGeom>
          <a:noFill/>
        </p:spPr>
      </p:pic>
      <p:pic>
        <p:nvPicPr>
          <p:cNvPr id="21564" name="Picture 60" descr="2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088" y="5373688"/>
            <a:ext cx="647700" cy="503237"/>
          </a:xfrm>
          <a:prstGeom prst="rect">
            <a:avLst/>
          </a:prstGeom>
          <a:noFill/>
        </p:spPr>
      </p:pic>
      <p:pic>
        <p:nvPicPr>
          <p:cNvPr id="21567" name="Picture 63" descr="2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650" y="4868863"/>
            <a:ext cx="647700" cy="50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8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132856"/>
            <a:ext cx="66967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4400" b="1" dirty="0"/>
              <a:t>Присоединяйся к нам сегодня и построй свою успешную карьеру в будущем</a:t>
            </a:r>
            <a:r>
              <a:rPr lang="ru-RU" sz="4400" b="1" dirty="0" smtClean="0"/>
              <a:t>!!!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9996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67000"/>
            <a:lum/>
          </a:blip>
          <a:srcRect/>
          <a:tile tx="0" ty="0" sx="100000" sy="10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Сроки приёма документов в 2020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году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92157164"/>
              </p:ext>
            </p:extLst>
          </p:nvPr>
        </p:nvGraphicFramePr>
        <p:xfrm>
          <a:off x="251520" y="1052736"/>
          <a:ext cx="84969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48010319"/>
              </p:ext>
            </p:extLst>
          </p:nvPr>
        </p:nvGraphicFramePr>
        <p:xfrm>
          <a:off x="251520" y="1458000"/>
          <a:ext cx="864000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25363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2000"/>
            <a:lum/>
          </a:blip>
          <a:srcRect/>
          <a:tile tx="0" ty="0" sx="100000" sy="10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642918"/>
          </a:xfrm>
        </p:spPr>
        <p:txBody>
          <a:bodyPr/>
          <a:lstStyle/>
          <a:p>
            <a:pPr eaLnBrk="1" hangingPunct="1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b="1" dirty="0">
                <a:latin typeface="Arial" charset="0"/>
              </a:rPr>
              <a:t>Подача </a:t>
            </a:r>
            <a:r>
              <a:rPr lang="ru-RU" sz="3600" b="1" dirty="0" smtClean="0">
                <a:latin typeface="Arial" charset="0"/>
              </a:rPr>
              <a:t>заявлений в 2020 году</a:t>
            </a:r>
            <a:r>
              <a:rPr lang="ru-RU" b="1" dirty="0" smtClean="0">
                <a:latin typeface="Arial" charset="0"/>
              </a:rPr>
              <a:t/>
            </a:r>
            <a:br>
              <a:rPr lang="ru-RU" b="1" dirty="0" smtClean="0">
                <a:latin typeface="Arial" charset="0"/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15362" name="Rectangle 50"/>
          <p:cNvSpPr>
            <a:spLocks noChangeArrowheads="1"/>
          </p:cNvSpPr>
          <p:nvPr/>
        </p:nvSpPr>
        <p:spPr bwMode="auto">
          <a:xfrm>
            <a:off x="214282" y="1411230"/>
            <a:ext cx="870748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/>
            <a:r>
              <a:rPr lang="ru-RU" sz="2800" b="1" dirty="0"/>
              <a:t>Документы можно подать: </a:t>
            </a:r>
            <a:endParaRPr lang="ru-RU" sz="2800" b="1" dirty="0" smtClean="0"/>
          </a:p>
          <a:p>
            <a:pPr indent="457200"/>
            <a:r>
              <a:rPr lang="ru-RU" sz="2400" b="1" dirty="0" smtClean="0"/>
              <a:t>-</a:t>
            </a:r>
            <a:r>
              <a:rPr lang="ru-RU" sz="2400" b="1" dirty="0"/>
              <a:t>лично </a:t>
            </a:r>
            <a:r>
              <a:rPr lang="ru-RU" sz="2400" dirty="0"/>
              <a:t>(в том числе через доверенное лицо</a:t>
            </a:r>
            <a:r>
              <a:rPr lang="ru-RU" sz="2400" dirty="0" smtClean="0"/>
              <a:t>);</a:t>
            </a:r>
            <a:endParaRPr lang="ru-RU" sz="2400" dirty="0"/>
          </a:p>
          <a:p>
            <a:pPr indent="457200"/>
            <a:r>
              <a:rPr lang="ru-RU" sz="2400" b="1" dirty="0"/>
              <a:t>-по почте </a:t>
            </a:r>
            <a:r>
              <a:rPr lang="ru-RU" sz="2400" dirty="0"/>
              <a:t>(заказным письмом с описью вложения</a:t>
            </a:r>
            <a:r>
              <a:rPr lang="ru-RU" sz="2400" dirty="0" smtClean="0"/>
              <a:t>); </a:t>
            </a:r>
            <a:endParaRPr lang="ru-RU" sz="2400" dirty="0"/>
          </a:p>
          <a:p>
            <a:pPr indent="457200"/>
            <a:r>
              <a:rPr lang="ru-RU" sz="2400" b="1" dirty="0"/>
              <a:t>-по электронной почте </a:t>
            </a:r>
            <a:r>
              <a:rPr lang="ru-RU" sz="2400" dirty="0"/>
              <a:t>(с копиями документов)</a:t>
            </a:r>
          </a:p>
          <a:p>
            <a:pPr indent="457200"/>
            <a:endParaRPr lang="ru-RU" sz="2400" b="1" dirty="0"/>
          </a:p>
          <a:p>
            <a:pPr indent="457200"/>
            <a:r>
              <a:rPr lang="ru-RU" sz="2800" b="1" dirty="0" smtClean="0"/>
              <a:t>Перечень необходимых документов:</a:t>
            </a:r>
          </a:p>
          <a:p>
            <a:pPr indent="457200"/>
            <a:r>
              <a:rPr lang="ru-RU" sz="2400" dirty="0" smtClean="0"/>
              <a:t>· Ксерокопия </a:t>
            </a:r>
            <a:r>
              <a:rPr lang="ru-RU" sz="2400" dirty="0"/>
              <a:t>документов, удостоверяющих </a:t>
            </a:r>
            <a:r>
              <a:rPr lang="ru-RU" sz="2400" dirty="0" smtClean="0"/>
              <a:t>личность</a:t>
            </a:r>
            <a:r>
              <a:rPr lang="ru-RU" sz="2400" dirty="0" smtClean="0"/>
              <a:t>, гражданство; </a:t>
            </a:r>
          </a:p>
          <a:p>
            <a:pPr indent="457200"/>
            <a:r>
              <a:rPr lang="ru-RU" sz="2400" dirty="0" smtClean="0"/>
              <a:t>· Оригинал или </a:t>
            </a:r>
            <a:r>
              <a:rPr lang="ru-RU" sz="2400" dirty="0" smtClean="0"/>
              <a:t>ксерокопия </a:t>
            </a:r>
            <a:r>
              <a:rPr lang="ru-RU" sz="2400" dirty="0" smtClean="0"/>
              <a:t>документа об образовании  и (или) о квалификации;</a:t>
            </a:r>
          </a:p>
          <a:p>
            <a:pPr indent="457200"/>
            <a:r>
              <a:rPr lang="ru-RU" sz="2400" dirty="0" smtClean="0"/>
              <a:t>· </a:t>
            </a:r>
            <a:r>
              <a:rPr lang="ru-RU" sz="2400" dirty="0"/>
              <a:t>4 фотографии (формат 3х4)</a:t>
            </a:r>
          </a:p>
          <a:p>
            <a:pPr indent="457200"/>
            <a:endParaRPr lang="ru-RU" sz="1400" dirty="0"/>
          </a:p>
          <a:p>
            <a:pPr indent="457200"/>
            <a:r>
              <a:rPr lang="ru-RU" sz="1400" dirty="0"/>
              <a:t>Документы можно подать на любое направление специальности по всем формам обучения</a:t>
            </a:r>
            <a:r>
              <a:rPr lang="ru-RU" dirty="0"/>
              <a:t> </a:t>
            </a:r>
            <a:endParaRPr lang="ru-RU" sz="2000" dirty="0"/>
          </a:p>
          <a:p>
            <a:pPr algn="just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Электронная подача документов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000108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/>
              <a:t>Электронная подача документов является равнозначной процедуре личной явки в приемную </a:t>
            </a:r>
            <a:r>
              <a:rPr lang="ru-RU" sz="2000" dirty="0" smtClean="0"/>
              <a:t>комиссию техникума </a:t>
            </a:r>
            <a:r>
              <a:rPr lang="ru-RU" sz="2000" dirty="0"/>
              <a:t>на этапе подачи заявления.</a:t>
            </a:r>
          </a:p>
          <a:p>
            <a:pPr indent="457200"/>
            <a:r>
              <a:rPr lang="ru-RU" sz="2000" dirty="0"/>
              <a:t>Для этого:</a:t>
            </a:r>
          </a:p>
          <a:p>
            <a:pPr indent="457200"/>
            <a:r>
              <a:rPr lang="ru-RU" sz="2000" dirty="0"/>
              <a:t>Перейдите на страницу </a:t>
            </a:r>
            <a:r>
              <a:rPr lang="ru-RU" sz="2000" dirty="0" smtClean="0"/>
              <a:t>сайта техникума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://www.forest-college.ru</a:t>
            </a:r>
            <a:r>
              <a:rPr lang="en-US" sz="2000" dirty="0" smtClean="0">
                <a:hlinkClick r:id="rId3"/>
              </a:rPr>
              <a:t>/</a:t>
            </a:r>
            <a:endParaRPr lang="ru-RU" sz="2000" dirty="0" smtClean="0"/>
          </a:p>
          <a:p>
            <a:pPr indent="457200"/>
            <a:r>
              <a:rPr lang="ru-RU" sz="2000" dirty="0" smtClean="0"/>
              <a:t>Раздел:</a:t>
            </a:r>
          </a:p>
          <a:p>
            <a:pPr marL="285750" indent="457200">
              <a:buFont typeface="Wingdings" pitchFamily="2" charset="2"/>
              <a:buChar char="Ø"/>
            </a:pPr>
            <a:r>
              <a:rPr lang="ru-RU" sz="2000" dirty="0" smtClean="0"/>
              <a:t>Абитуриенту</a:t>
            </a:r>
          </a:p>
          <a:p>
            <a:pPr marL="285750" indent="457200">
              <a:buFont typeface="Wingdings" pitchFamily="2" charset="2"/>
              <a:buChar char="Ø"/>
            </a:pPr>
            <a:r>
              <a:rPr lang="ru-RU" sz="2000" dirty="0" smtClean="0"/>
              <a:t>Заявление о приеме</a:t>
            </a:r>
          </a:p>
          <a:p>
            <a:pPr marL="285750" indent="457200">
              <a:buFont typeface="Wingdings" pitchFamily="2" charset="2"/>
              <a:buChar char="Ø"/>
            </a:pPr>
            <a:r>
              <a:rPr lang="ru-RU" sz="2000" dirty="0" smtClean="0"/>
              <a:t>Скачайте </a:t>
            </a:r>
            <a:r>
              <a:rPr lang="ru-RU" sz="2000" dirty="0"/>
              <a:t>з</a:t>
            </a:r>
            <a:r>
              <a:rPr lang="ru-RU" sz="2000" dirty="0" smtClean="0"/>
              <a:t>аявление и отправьте на почту </a:t>
            </a:r>
            <a:r>
              <a:rPr lang="en-US" sz="2000" dirty="0"/>
              <a:t>priemkom-tlt@mail.ru</a:t>
            </a:r>
          </a:p>
          <a:p>
            <a:pPr indent="457200"/>
            <a:r>
              <a:rPr lang="ru-RU" sz="2000" dirty="0" smtClean="0"/>
              <a:t>В </a:t>
            </a:r>
            <a:r>
              <a:rPr lang="ru-RU" sz="2000" dirty="0"/>
              <a:t>течение  </a:t>
            </a:r>
            <a:r>
              <a:rPr lang="ru-RU" sz="2000" dirty="0" smtClean="0"/>
              <a:t>1 дня  Вам придёт уведомление о принятом заявлении </a:t>
            </a:r>
            <a:r>
              <a:rPr lang="ru-RU" sz="2000" dirty="0"/>
              <a:t>на выбранные направления подготовки. </a:t>
            </a:r>
            <a:endParaRPr lang="ru-RU" sz="2000" dirty="0" smtClean="0"/>
          </a:p>
          <a:p>
            <a:pPr indent="457200"/>
            <a:r>
              <a:rPr lang="ru-RU" sz="2000" dirty="0" smtClean="0"/>
              <a:t>Кроме </a:t>
            </a:r>
            <a:r>
              <a:rPr lang="ru-RU" sz="2000" dirty="0"/>
              <a:t>того, </a:t>
            </a:r>
            <a:r>
              <a:rPr lang="ru-RU" sz="2000" dirty="0" smtClean="0"/>
              <a:t>на сайте в разделе «Рейтинг абитуриентов» Вы </a:t>
            </a:r>
            <a:r>
              <a:rPr lang="ru-RU" sz="2000" dirty="0"/>
              <a:t>сможете отслеживать свою позицию в рейтингах.</a:t>
            </a:r>
          </a:p>
        </p:txBody>
      </p:sp>
    </p:spTree>
    <p:extLst>
      <p:ext uri="{BB962C8B-B14F-4D97-AF65-F5344CB8AC3E}">
        <p14:creationId xmlns:p14="http://schemas.microsoft.com/office/powerpoint/2010/main" val="325482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81000"/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dirty="0" smtClean="0">
                <a:latin typeface="Arial" charset="0"/>
              </a:rPr>
              <a:t>Контрольные цифры приема на 2020 год</a:t>
            </a:r>
            <a:br>
              <a:rPr lang="ru-RU" sz="2800" b="1" dirty="0" smtClean="0">
                <a:latin typeface="Arial" charset="0"/>
              </a:rPr>
            </a:br>
            <a:r>
              <a:rPr lang="ru-RU" sz="2800" b="1" dirty="0" smtClean="0">
                <a:latin typeface="Arial" charset="0"/>
              </a:rPr>
              <a:t>(очная форма обучения)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16386" name="Rectangle 50"/>
          <p:cNvSpPr>
            <a:spLocks noChangeArrowheads="1"/>
          </p:cNvSpPr>
          <p:nvPr/>
        </p:nvSpPr>
        <p:spPr bwMode="auto">
          <a:xfrm>
            <a:off x="482600" y="3830638"/>
            <a:ext cx="184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447826"/>
              </p:ext>
            </p:extLst>
          </p:nvPr>
        </p:nvGraphicFramePr>
        <p:xfrm>
          <a:off x="479199" y="1700808"/>
          <a:ext cx="8208143" cy="4564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409"/>
                <a:gridCol w="1080120"/>
                <a:gridCol w="3744416"/>
                <a:gridCol w="864096"/>
                <a:gridCol w="1955102"/>
              </a:tblGrid>
              <a:tr h="4619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Код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специальностей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 всего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Срок обучения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23.02.04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Техническая эксплуатация подъемно-транспортных, строительных, дорожных машин и оборудования (на базе 9 классов)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года 10 месяцев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35.02.01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Лесное и лесопарковое хозяйство (на базе 9 классов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года 10 месяцев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31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35.02.02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Технология лесозаготовок (на базе 9 классов)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года 10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месяцев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35.02.03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Технология деревообработки (на базе 9 классов)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года 10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месяцев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0000"/>
            <a:lum/>
          </a:blip>
          <a:srcRect/>
          <a:tile tx="-457200" ty="-63500" sx="92000" sy="10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Контрольные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цифры приема на 2020 год</a:t>
            </a:r>
            <a:br>
              <a:rPr lang="ru-RU" sz="2800" b="1" dirty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(заочная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форма обучения)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719270"/>
              </p:ext>
            </p:extLst>
          </p:nvPr>
        </p:nvGraphicFramePr>
        <p:xfrm>
          <a:off x="457200" y="1988840"/>
          <a:ext cx="8208143" cy="445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409"/>
                <a:gridCol w="1080120"/>
                <a:gridCol w="3910431"/>
                <a:gridCol w="864096"/>
                <a:gridCol w="1789087"/>
              </a:tblGrid>
              <a:tr h="7360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Код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специальностей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 всего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Срок обучения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23.02.04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Техническая эксплуатация подъемно-транспортных, строительных, дорожных машин и оборудования (на базе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классов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года 10 месяцев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35.02.01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Лесное и лесопарковое хозяйство (на базе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классов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года 10 месяцев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5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Arial" charset="0"/>
              </a:rPr>
              <a:t/>
            </a:r>
            <a:br>
              <a:rPr lang="ru-RU" b="1" dirty="0" smtClean="0">
                <a:latin typeface="Arial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Правила приема</a:t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endParaRPr lang="ru-RU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457200" eaLnBrk="1" hangingPunct="1">
              <a:spcBef>
                <a:spcPts val="0"/>
              </a:spcBef>
            </a:pPr>
            <a:r>
              <a:rPr lang="ru-RU" sz="2800" dirty="0" smtClean="0">
                <a:latin typeface="Arial" charset="0"/>
              </a:rPr>
              <a:t>Прием на обучение является общедоступным и осуществляется по заявлениям</a:t>
            </a:r>
          </a:p>
          <a:p>
            <a:pPr marL="0" indent="457200" eaLnBrk="1" hangingPunct="1">
              <a:spcBef>
                <a:spcPts val="0"/>
              </a:spcBef>
            </a:pPr>
            <a:endParaRPr lang="ru-RU" sz="2800" dirty="0" smtClean="0">
              <a:latin typeface="Arial" charset="0"/>
            </a:endParaRPr>
          </a:p>
          <a:p>
            <a:pPr marL="0" indent="457200" eaLnBrk="1" hangingPunct="1">
              <a:spcBef>
                <a:spcPts val="0"/>
              </a:spcBef>
            </a:pPr>
            <a:r>
              <a:rPr lang="ru-RU" sz="2800" dirty="0" smtClean="0">
                <a:latin typeface="Arial" charset="0"/>
              </a:rPr>
              <a:t>Зачисление производится по среднему баллу документа об образовании и (или) документов об образовании и о квалификации</a:t>
            </a:r>
          </a:p>
          <a:p>
            <a:pPr marL="0" indent="457200" eaLnBrk="1" hangingPunct="1">
              <a:spcBef>
                <a:spcPts val="0"/>
              </a:spcBef>
            </a:pPr>
            <a:endParaRPr lang="ru-RU" sz="2800" dirty="0" smtClean="0">
              <a:latin typeface="Arial" charset="0"/>
            </a:endParaRPr>
          </a:p>
          <a:p>
            <a:pPr marL="0" indent="457200" eaLnBrk="1" hangingPunct="1">
              <a:spcBef>
                <a:spcPts val="0"/>
              </a:spcBef>
            </a:pPr>
            <a:r>
              <a:rPr lang="ru-RU" sz="2800" dirty="0" smtClean="0">
                <a:latin typeface="Arial" charset="0"/>
              </a:rPr>
              <a:t>Вступительные испытания не проводятся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5000"/>
            <a:lum/>
          </a:blip>
          <a:srcRect/>
          <a:stretch>
            <a:fillRect l="-18000" t="-16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latin typeface="Arial" charset="0"/>
              </a:rPr>
              <a:t>Целевое обучение</a:t>
            </a:r>
            <a:r>
              <a:rPr lang="ru-RU" sz="3600" dirty="0" smtClean="0"/>
              <a:t> </a:t>
            </a:r>
          </a:p>
        </p:txBody>
      </p:sp>
      <p:sp>
        <p:nvSpPr>
          <p:cNvPr id="18435" name="Rectangle 41"/>
          <p:cNvSpPr>
            <a:spLocks noChangeArrowheads="1"/>
          </p:cNvSpPr>
          <p:nvPr/>
        </p:nvSpPr>
        <p:spPr bwMode="auto">
          <a:xfrm>
            <a:off x="168275" y="1420813"/>
            <a:ext cx="89757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400" b="1" dirty="0"/>
          </a:p>
          <a:p>
            <a:pPr indent="457200"/>
            <a:r>
              <a:rPr lang="ru-RU" sz="2400" b="1" dirty="0"/>
              <a:t> Целевое обучение позволяет: </a:t>
            </a:r>
          </a:p>
          <a:p>
            <a:pPr indent="457200"/>
            <a:endParaRPr lang="ru-RU" sz="2400" b="1" dirty="0"/>
          </a:p>
          <a:p>
            <a:pPr indent="457200"/>
            <a:r>
              <a:rPr lang="ru-RU" dirty="0"/>
              <a:t>  — </a:t>
            </a:r>
            <a:r>
              <a:rPr lang="ru-RU" sz="2400" dirty="0"/>
              <a:t>Повысить Ваши шансы на поступление </a:t>
            </a:r>
          </a:p>
          <a:p>
            <a:pPr indent="457200"/>
            <a:r>
              <a:rPr lang="ru-RU" sz="2400" dirty="0"/>
              <a:t>    (поступление осуществляется по отдельному конкурсу);</a:t>
            </a:r>
          </a:p>
          <a:p>
            <a:pPr indent="457200"/>
            <a:endParaRPr lang="ru-RU" sz="2400" dirty="0"/>
          </a:p>
          <a:p>
            <a:pPr indent="457200"/>
            <a:r>
              <a:rPr lang="ru-RU" sz="2400" dirty="0"/>
              <a:t> — Проходить практику, а также иметь возможность</a:t>
            </a:r>
          </a:p>
          <a:p>
            <a:pPr indent="457200"/>
            <a:r>
              <a:rPr lang="ru-RU" sz="2400" dirty="0"/>
              <a:t>      работать на предприятии еще во время обучения в</a:t>
            </a:r>
          </a:p>
          <a:p>
            <a:pPr indent="457200"/>
            <a:r>
              <a:rPr lang="ru-RU" sz="2400" dirty="0"/>
              <a:t>      техникуме;</a:t>
            </a:r>
          </a:p>
          <a:p>
            <a:pPr indent="457200"/>
            <a:endParaRPr lang="ru-RU" sz="2400" dirty="0"/>
          </a:p>
          <a:p>
            <a:pPr indent="457200"/>
            <a:r>
              <a:rPr lang="ru-RU" sz="2400" dirty="0"/>
              <a:t>  — Иметь гарантированное место работы по окончании</a:t>
            </a:r>
          </a:p>
          <a:p>
            <a:pPr indent="457200"/>
            <a:r>
              <a:rPr lang="ru-RU" sz="2400" dirty="0"/>
              <a:t>       техникума и многое другое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3000"/>
            <a:lum/>
          </a:blip>
          <a:srcRect/>
          <a:stretch>
            <a:fillRect l="-18000" t="-25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>
                <a:latin typeface="Arial" charset="0"/>
              </a:rPr>
              <a:t/>
            </a:r>
            <a:br>
              <a:rPr lang="ru-RU" sz="4000" b="1" dirty="0" smtClean="0">
                <a:latin typeface="Arial" charset="0"/>
              </a:rPr>
            </a:br>
            <a:r>
              <a:rPr lang="ru-RU" sz="3600" b="1" dirty="0" smtClean="0">
                <a:latin typeface="Arial" charset="0"/>
              </a:rPr>
              <a:t>Порядок зачисления</a:t>
            </a:r>
            <a:r>
              <a:rPr lang="ru-RU" sz="3600" dirty="0" smtClean="0"/>
              <a:t> 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 anchor="ctr"/>
          <a:lstStyle/>
          <a:p>
            <a:pPr marL="0" indent="457200" eaLnBrk="1" hangingPunct="1">
              <a:spcBef>
                <a:spcPts val="0"/>
              </a:spcBef>
              <a:buFont typeface="Arial" charset="0"/>
              <a:buNone/>
            </a:pPr>
            <a:r>
              <a:rPr lang="ru-RU" sz="4000" b="1" dirty="0" smtClean="0">
                <a:latin typeface="Arial" charset="0"/>
                <a:cs typeface="Arial" charset="0"/>
              </a:rPr>
              <a:t>ВАЖНО:</a:t>
            </a:r>
            <a:r>
              <a:rPr lang="ru-RU" b="1" dirty="0" smtClean="0">
                <a:latin typeface="Arial" charset="0"/>
                <a:cs typeface="Arial" charset="0"/>
              </a:rPr>
              <a:t> </a:t>
            </a:r>
          </a:p>
          <a:p>
            <a:pPr marL="0" indent="457200" eaLnBrk="1" hangingPunct="1"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Arial" charset="0"/>
                <a:cs typeface="Arial" charset="0"/>
              </a:rPr>
              <a:t>— Зачисление возможно только при наличии </a:t>
            </a:r>
            <a:r>
              <a:rPr lang="ru-RU" sz="2800" b="1" dirty="0" smtClean="0">
                <a:latin typeface="Arial" charset="0"/>
                <a:cs typeface="Arial" charset="0"/>
              </a:rPr>
              <a:t>ОРИГИНАЛА</a:t>
            </a:r>
            <a:r>
              <a:rPr lang="ru-RU" sz="2800" dirty="0" smtClean="0">
                <a:latin typeface="Arial" charset="0"/>
                <a:cs typeface="Arial" charset="0"/>
              </a:rPr>
              <a:t> аттестата</a:t>
            </a:r>
          </a:p>
          <a:p>
            <a:pPr marL="0" indent="457200" eaLnBrk="1" hangingPunct="1"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Arial" charset="0"/>
                <a:cs typeface="Arial" charset="0"/>
              </a:rPr>
              <a:t>— Абитуриенты </a:t>
            </a:r>
            <a:r>
              <a:rPr lang="ru-RU" sz="2800" b="1" dirty="0" smtClean="0">
                <a:latin typeface="Arial" charset="0"/>
                <a:cs typeface="Arial" charset="0"/>
              </a:rPr>
              <a:t>САМОСТОЯТЕЛЬНО</a:t>
            </a:r>
            <a:r>
              <a:rPr lang="ru-RU" sz="2800" dirty="0" smtClean="0">
                <a:latin typeface="Arial" charset="0"/>
                <a:cs typeface="Arial" charset="0"/>
              </a:rPr>
              <a:t> оценивают шансы на поступление: информация о текущих проходных баллах обновляется на сайте приёмной комиссии ежедневно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615</Words>
  <Application>Microsoft Office PowerPoint</Application>
  <PresentationFormat>Экран (4:3)</PresentationFormat>
  <Paragraphs>158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ОБЛАСТНОЕ  ГОСУДАРСТВЕННОЕ БЮДЖЕТНОЕ  ПРОФЕССИОНАЛЬНОЕ ОБРАЗОВАТЕЛЬНОЕ УЧРЕЖДЕНИЕ</vt:lpstr>
      <vt:lpstr>Сроки приёма документов в 2020 году</vt:lpstr>
      <vt:lpstr>     Подача заявлений в 2020 году  </vt:lpstr>
      <vt:lpstr>Электронная подача документов</vt:lpstr>
      <vt:lpstr>   Контрольные цифры приема на 2020 год (очная форма обучения) </vt:lpstr>
      <vt:lpstr>  Контрольные цифры приема на 2020 год (заочная форма обучения) </vt:lpstr>
      <vt:lpstr> Правила приема </vt:lpstr>
      <vt:lpstr>Целевое обучение </vt:lpstr>
      <vt:lpstr> Порядок зачисления </vt:lpstr>
      <vt:lpstr>Статистика приёма 2019 года </vt:lpstr>
      <vt:lpstr>Контакты приёмной комиссии </vt:lpstr>
      <vt:lpstr>Презентация PowerPoint</vt:lpstr>
    </vt:vector>
  </TitlesOfParts>
  <Company>КТБИ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eskaz</dc:creator>
  <cp:lastModifiedBy>Мария Верещагина</cp:lastModifiedBy>
  <cp:revision>46</cp:revision>
  <dcterms:created xsi:type="dcterms:W3CDTF">2020-03-24T06:23:02Z</dcterms:created>
  <dcterms:modified xsi:type="dcterms:W3CDTF">2020-04-10T06:06:05Z</dcterms:modified>
</cp:coreProperties>
</file>