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68" r:id="rId2"/>
    <p:sldId id="292" r:id="rId3"/>
    <p:sldId id="293" r:id="rId4"/>
    <p:sldId id="291" r:id="rId5"/>
    <p:sldId id="294" r:id="rId6"/>
    <p:sldId id="295" r:id="rId7"/>
    <p:sldId id="296" r:id="rId8"/>
    <p:sldId id="307" r:id="rId9"/>
    <p:sldId id="297" r:id="rId10"/>
    <p:sldId id="286" r:id="rId11"/>
    <p:sldId id="287" r:id="rId12"/>
    <p:sldId id="288" r:id="rId13"/>
    <p:sldId id="273" r:id="rId14"/>
    <p:sldId id="303" r:id="rId15"/>
    <p:sldId id="304" r:id="rId16"/>
    <p:sldId id="305" r:id="rId17"/>
    <p:sldId id="308" r:id="rId18"/>
    <p:sldId id="306" r:id="rId19"/>
    <p:sldId id="30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CCCC"/>
    <a:srgbClr val="CCFF99"/>
    <a:srgbClr val="000000"/>
    <a:srgbClr val="FFFFFF"/>
    <a:srgbClr val="333333"/>
    <a:srgbClr val="009900"/>
    <a:srgbClr val="C5C5C5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109" d="100"/>
          <a:sy n="109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 этап практики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Использовать, как маркерную доску</c:v>
                </c:pt>
                <c:pt idx="1">
                  <c:v>Экран для показа сюжетов</c:v>
                </c:pt>
                <c:pt idx="2">
                  <c:v>Современны учительский интсрумент</c:v>
                </c:pt>
                <c:pt idx="3">
                  <c:v>Сохраняет интерес школьников и педагогов</c:v>
                </c:pt>
                <c:pt idx="4">
                  <c:v>Поддерживает условия самовыражения детей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</c:v>
                </c:pt>
                <c:pt idx="1">
                  <c:v>0.95000000000000007</c:v>
                </c:pt>
                <c:pt idx="2">
                  <c:v>0.22</c:v>
                </c:pt>
                <c:pt idx="3">
                  <c:v>0.45</c:v>
                </c:pt>
                <c:pt idx="4">
                  <c:v>0.15000000000000002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Завершающий этап практики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Использовать, как маркерную доску</c:v>
                </c:pt>
                <c:pt idx="1">
                  <c:v>Экран для показа сюжетов</c:v>
                </c:pt>
                <c:pt idx="2">
                  <c:v>Современны учительский интсрумент</c:v>
                </c:pt>
                <c:pt idx="3">
                  <c:v>Сохраняет интерес школьников и педагогов</c:v>
                </c:pt>
                <c:pt idx="4">
                  <c:v>Поддерживает условия самовыражения детей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0.05</c:v>
                </c:pt>
                <c:pt idx="1">
                  <c:v>0.4</c:v>
                </c:pt>
                <c:pt idx="2">
                  <c:v>1</c:v>
                </c:pt>
                <c:pt idx="3">
                  <c:v>1</c:v>
                </c:pt>
                <c:pt idx="4">
                  <c:v>0.75000000000000011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Использовать, как маркерную доску</c:v>
                </c:pt>
                <c:pt idx="1">
                  <c:v>Экран для показа сюжетов</c:v>
                </c:pt>
                <c:pt idx="2">
                  <c:v>Современны учительский интсрумент</c:v>
                </c:pt>
                <c:pt idx="3">
                  <c:v>Сохраняет интерес школьников и педагогов</c:v>
                </c:pt>
                <c:pt idx="4">
                  <c:v>Поддерживает условия самовыражения детей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Использовать, как маркерную доску</c:v>
                </c:pt>
                <c:pt idx="1">
                  <c:v>Экран для показа сюжетов</c:v>
                </c:pt>
                <c:pt idx="2">
                  <c:v>Современны учительский интсрумент</c:v>
                </c:pt>
                <c:pt idx="3">
                  <c:v>Сохраняет интерес школьников и педагогов</c:v>
                </c:pt>
                <c:pt idx="4">
                  <c:v>Поддерживает условия самовыражения детей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8707480"/>
        <c:axId val="248702776"/>
      </c:barChart>
      <c:catAx>
        <c:axId val="2487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8702776"/>
        <c:crosses val="autoZero"/>
        <c:auto val="1"/>
        <c:lblAlgn val="ctr"/>
        <c:lblOffset val="100"/>
        <c:noMultiLvlLbl val="0"/>
      </c:catAx>
      <c:valAx>
        <c:axId val="2487027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crossAx val="248707480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33E51-1C8F-4238-BEF1-0699343565BA}" type="doc">
      <dgm:prSet loTypeId="urn:microsoft.com/office/officeart/2005/8/layout/lProcess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D2785EA-1001-474B-8732-6E3911EA9374}">
      <dgm:prSet phldrT="[Текст]" custT="1"/>
      <dgm:spPr/>
      <dgm:t>
        <a:bodyPr/>
        <a:lstStyle/>
        <a:p>
          <a:r>
            <a:rPr lang="ru-RU" sz="2400" b="1" dirty="0" smtClean="0">
              <a:latin typeface="Cambria Math" pitchFamily="18" charset="0"/>
              <a:ea typeface="Cambria Math" pitchFamily="18" charset="0"/>
            </a:rPr>
            <a:t>Работа наставника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F532DEE5-E051-4611-8053-7A3BC4C1AE13}" type="parTrans" cxnId="{937EF670-36AB-43AF-8A30-12C335E4E136}">
      <dgm:prSet/>
      <dgm:spPr/>
      <dgm:t>
        <a:bodyPr/>
        <a:lstStyle/>
        <a:p>
          <a:endParaRPr lang="ru-RU"/>
        </a:p>
      </dgm:t>
    </dgm:pt>
    <dgm:pt modelId="{1CB734BA-996A-4A75-8BD5-F993FCFE67BA}" type="sibTrans" cxnId="{937EF670-36AB-43AF-8A30-12C335E4E136}">
      <dgm:prSet/>
      <dgm:spPr/>
      <dgm:t>
        <a:bodyPr/>
        <a:lstStyle/>
        <a:p>
          <a:endParaRPr lang="ru-RU"/>
        </a:p>
      </dgm:t>
    </dgm:pt>
    <dgm:pt modelId="{24CE39C7-5C63-40A5-B581-FAB68F683D84}">
      <dgm:prSet phldrT="[Текст]" custT="1"/>
      <dgm:spPr/>
      <dgm:t>
        <a:bodyPr/>
        <a:lstStyle/>
        <a:p>
          <a:r>
            <a:rPr lang="ru-RU" sz="3200" b="1" dirty="0" smtClean="0">
              <a:latin typeface="Cambria Math" pitchFamily="18" charset="0"/>
              <a:ea typeface="Cambria Math" pitchFamily="18" charset="0"/>
            </a:rPr>
            <a:t>Опыт</a:t>
          </a:r>
          <a:endParaRPr lang="ru-RU" sz="3200" b="1" dirty="0">
            <a:latin typeface="Cambria Math" pitchFamily="18" charset="0"/>
            <a:ea typeface="Cambria Math" pitchFamily="18" charset="0"/>
          </a:endParaRPr>
        </a:p>
      </dgm:t>
    </dgm:pt>
    <dgm:pt modelId="{11DE3BF6-D5D3-49DF-A5E3-D84C2495C58F}" type="parTrans" cxnId="{D9731938-862C-418C-A17C-078E83594A6A}">
      <dgm:prSet/>
      <dgm:spPr/>
      <dgm:t>
        <a:bodyPr/>
        <a:lstStyle/>
        <a:p>
          <a:endParaRPr lang="ru-RU"/>
        </a:p>
      </dgm:t>
    </dgm:pt>
    <dgm:pt modelId="{90A91595-7DF5-4437-AE27-F1D9A2ABC60D}" type="sibTrans" cxnId="{D9731938-862C-418C-A17C-078E83594A6A}">
      <dgm:prSet/>
      <dgm:spPr/>
      <dgm:t>
        <a:bodyPr/>
        <a:lstStyle/>
        <a:p>
          <a:endParaRPr lang="ru-RU"/>
        </a:p>
      </dgm:t>
    </dgm:pt>
    <dgm:pt modelId="{95EAF722-2DBF-4018-8A80-9E3585A10C56}">
      <dgm:prSet phldrT="[Текст]" custT="1"/>
      <dgm:spPr/>
      <dgm:t>
        <a:bodyPr/>
        <a:lstStyle/>
        <a:p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Мастерство</a:t>
          </a:r>
          <a:endParaRPr lang="ru-RU" sz="2800" b="1" dirty="0">
            <a:latin typeface="Cambria Math" pitchFamily="18" charset="0"/>
            <a:ea typeface="Cambria Math" pitchFamily="18" charset="0"/>
          </a:endParaRPr>
        </a:p>
      </dgm:t>
    </dgm:pt>
    <dgm:pt modelId="{9455419D-E4B2-4514-B04E-F24474D6988B}" type="parTrans" cxnId="{B83ABED3-A86D-47BA-92A5-7CEB7C76612D}">
      <dgm:prSet/>
      <dgm:spPr/>
      <dgm:t>
        <a:bodyPr/>
        <a:lstStyle/>
        <a:p>
          <a:endParaRPr lang="ru-RU"/>
        </a:p>
      </dgm:t>
    </dgm:pt>
    <dgm:pt modelId="{6E90B431-ED76-4813-B98D-CDF32A7DF5D1}" type="sibTrans" cxnId="{B83ABED3-A86D-47BA-92A5-7CEB7C76612D}">
      <dgm:prSet/>
      <dgm:spPr/>
      <dgm:t>
        <a:bodyPr/>
        <a:lstStyle/>
        <a:p>
          <a:endParaRPr lang="ru-RU"/>
        </a:p>
      </dgm:t>
    </dgm:pt>
    <dgm:pt modelId="{44306652-E705-4913-858C-C60A969E8B1E}">
      <dgm:prSet phldrT="[Текст]"/>
      <dgm:spPr/>
      <dgm:t>
        <a:bodyPr/>
        <a:lstStyle/>
        <a:p>
          <a:r>
            <a:rPr lang="ru-RU" b="1" dirty="0" smtClean="0">
              <a:latin typeface="Cambria Math" pitchFamily="18" charset="0"/>
              <a:ea typeface="Cambria Math" pitchFamily="18" charset="0"/>
            </a:rPr>
            <a:t>Целенаправленная подготовка молодого специалиста к самостоятельной работе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E427112C-E80B-4B75-8166-03678CC76D7A}" type="parTrans" cxnId="{A979FAB4-BCD4-4B07-9A76-C3B917B3CEEA}">
      <dgm:prSet/>
      <dgm:spPr/>
      <dgm:t>
        <a:bodyPr/>
        <a:lstStyle/>
        <a:p>
          <a:endParaRPr lang="ru-RU"/>
        </a:p>
      </dgm:t>
    </dgm:pt>
    <dgm:pt modelId="{72CA96C4-9877-45CE-9949-404F7C059176}" type="sibTrans" cxnId="{A979FAB4-BCD4-4B07-9A76-C3B917B3CEEA}">
      <dgm:prSet/>
      <dgm:spPr/>
      <dgm:t>
        <a:bodyPr/>
        <a:lstStyle/>
        <a:p>
          <a:endParaRPr lang="ru-RU"/>
        </a:p>
      </dgm:t>
    </dgm:pt>
    <dgm:pt modelId="{AAAD41AA-FF63-44C6-9753-F7B67BEE36ED}">
      <dgm:prSet phldrT="[Текст]" custT="1"/>
      <dgm:spPr/>
      <dgm:t>
        <a:bodyPr/>
        <a:lstStyle/>
        <a:p>
          <a:r>
            <a:rPr lang="ru-RU" sz="2800" b="1" dirty="0" smtClean="0">
              <a:latin typeface="Cambria Math" pitchFamily="18" charset="0"/>
              <a:ea typeface="Cambria Math" pitchFamily="18" charset="0"/>
            </a:rPr>
            <a:t>Социальный опыт</a:t>
          </a:r>
          <a:endParaRPr lang="ru-RU" sz="2800" b="1" dirty="0">
            <a:latin typeface="Cambria Math" pitchFamily="18" charset="0"/>
            <a:ea typeface="Cambria Math" pitchFamily="18" charset="0"/>
          </a:endParaRPr>
        </a:p>
      </dgm:t>
    </dgm:pt>
    <dgm:pt modelId="{484A20DF-3D74-4D4C-BD3F-0DE179753493}" type="parTrans" cxnId="{4CD96D76-F004-4F84-848D-486E65639FB6}">
      <dgm:prSet/>
      <dgm:spPr/>
      <dgm:t>
        <a:bodyPr/>
        <a:lstStyle/>
        <a:p>
          <a:endParaRPr lang="ru-RU"/>
        </a:p>
      </dgm:t>
    </dgm:pt>
    <dgm:pt modelId="{226AD4A3-8DA0-47D8-A3A9-E3721CD94A2E}" type="sibTrans" cxnId="{4CD96D76-F004-4F84-848D-486E65639FB6}">
      <dgm:prSet/>
      <dgm:spPr/>
      <dgm:t>
        <a:bodyPr/>
        <a:lstStyle/>
        <a:p>
          <a:endParaRPr lang="ru-RU"/>
        </a:p>
      </dgm:t>
    </dgm:pt>
    <dgm:pt modelId="{582EE240-5EAD-4384-A5E4-1215497609E6}">
      <dgm:prSet phldrT="[Текст]"/>
      <dgm:spPr/>
      <dgm:t>
        <a:bodyPr/>
        <a:lstStyle/>
        <a:p>
          <a:r>
            <a:rPr lang="ru-RU" b="1" dirty="0" smtClean="0">
              <a:latin typeface="Cambria Math" pitchFamily="18" charset="0"/>
              <a:ea typeface="Cambria Math" pitchFamily="18" charset="0"/>
            </a:rPr>
            <a:t>Индивидуальное развитие личности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C8451F6A-D7C3-44DC-913C-F3A4432F04F7}" type="parTrans" cxnId="{C1E23F7C-B47D-4A49-9585-22A5332B1F55}">
      <dgm:prSet/>
      <dgm:spPr/>
      <dgm:t>
        <a:bodyPr/>
        <a:lstStyle/>
        <a:p>
          <a:endParaRPr lang="ru-RU"/>
        </a:p>
      </dgm:t>
    </dgm:pt>
    <dgm:pt modelId="{E9A0A974-BB94-4A5C-BD45-80AF63983DBF}" type="sibTrans" cxnId="{C1E23F7C-B47D-4A49-9585-22A5332B1F55}">
      <dgm:prSet/>
      <dgm:spPr/>
      <dgm:t>
        <a:bodyPr/>
        <a:lstStyle/>
        <a:p>
          <a:endParaRPr lang="ru-RU"/>
        </a:p>
      </dgm:t>
    </dgm:pt>
    <dgm:pt modelId="{B19B5F27-BB88-4232-96F4-1AE8219DC6B6}">
      <dgm:prSet custT="1"/>
      <dgm:spPr/>
      <dgm:t>
        <a:bodyPr/>
        <a:lstStyle/>
        <a:p>
          <a:endParaRPr lang="ru-RU" sz="2800" b="1" smtClean="0">
            <a:latin typeface="Cambria Math" pitchFamily="18" charset="0"/>
            <a:ea typeface="Cambria Math" pitchFamily="18" charset="0"/>
          </a:endParaRPr>
        </a:p>
        <a:p>
          <a:endParaRPr lang="ru-RU" sz="2800" b="1" smtClean="0">
            <a:latin typeface="Cambria Math" pitchFamily="18" charset="0"/>
            <a:ea typeface="Cambria Math" pitchFamily="18" charset="0"/>
          </a:endParaRPr>
        </a:p>
        <a:p>
          <a:endParaRPr lang="ru-RU" sz="2800" b="1" smtClean="0">
            <a:latin typeface="Cambria Math" pitchFamily="18" charset="0"/>
            <a:ea typeface="Cambria Math" pitchFamily="18" charset="0"/>
          </a:endParaRPr>
        </a:p>
        <a:p>
          <a:endParaRPr lang="ru-RU" sz="2800" b="1" smtClean="0">
            <a:latin typeface="Cambria Math" pitchFamily="18" charset="0"/>
            <a:ea typeface="Cambria Math" pitchFamily="18" charset="0"/>
          </a:endParaRPr>
        </a:p>
        <a:p>
          <a:endParaRPr lang="ru-RU" sz="2800" b="1" smtClean="0">
            <a:latin typeface="Cambria Math" pitchFamily="18" charset="0"/>
            <a:ea typeface="Cambria Math" pitchFamily="18" charset="0"/>
          </a:endParaRPr>
        </a:p>
        <a:p>
          <a:r>
            <a:rPr lang="ru-RU" sz="4000" b="1" smtClean="0">
              <a:latin typeface="Cambria Math" pitchFamily="18" charset="0"/>
              <a:ea typeface="Cambria Math" pitchFamily="18" charset="0"/>
            </a:rPr>
            <a:t>Успех!</a:t>
          </a:r>
          <a:endParaRPr lang="ru-RU" sz="4000" b="1" dirty="0">
            <a:latin typeface="Cambria Math" pitchFamily="18" charset="0"/>
            <a:ea typeface="Cambria Math" pitchFamily="18" charset="0"/>
          </a:endParaRPr>
        </a:p>
      </dgm:t>
    </dgm:pt>
    <dgm:pt modelId="{77936FBF-2ABE-4579-A1B0-7DD81A932EAB}" type="parTrans" cxnId="{9C058AAF-FC39-4C03-9335-07A2A860FB8C}">
      <dgm:prSet/>
      <dgm:spPr/>
      <dgm:t>
        <a:bodyPr/>
        <a:lstStyle/>
        <a:p>
          <a:endParaRPr lang="ru-RU"/>
        </a:p>
      </dgm:t>
    </dgm:pt>
    <dgm:pt modelId="{5ED1F907-2322-4419-A46C-3AF4B2D6095F}" type="sibTrans" cxnId="{9C058AAF-FC39-4C03-9335-07A2A860FB8C}">
      <dgm:prSet/>
      <dgm:spPr/>
      <dgm:t>
        <a:bodyPr/>
        <a:lstStyle/>
        <a:p>
          <a:endParaRPr lang="ru-RU"/>
        </a:p>
      </dgm:t>
    </dgm:pt>
    <dgm:pt modelId="{BAD1C3EA-F963-4CB2-9490-8FC5936A81D8}" type="pres">
      <dgm:prSet presAssocID="{12533E51-1C8F-4238-BEF1-0699343565B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FAACE7-FD6E-4D8E-86BD-926269F973AE}" type="pres">
      <dgm:prSet presAssocID="{3D2785EA-1001-474B-8732-6E3911EA9374}" presName="compNode" presStyleCnt="0"/>
      <dgm:spPr/>
      <dgm:t>
        <a:bodyPr/>
        <a:lstStyle/>
        <a:p>
          <a:endParaRPr lang="ru-RU"/>
        </a:p>
      </dgm:t>
    </dgm:pt>
    <dgm:pt modelId="{289753E9-57D5-4AE2-AEDE-370A363CA41D}" type="pres">
      <dgm:prSet presAssocID="{3D2785EA-1001-474B-8732-6E3911EA9374}" presName="aNode" presStyleLbl="bgShp" presStyleIdx="0" presStyleCnt="3" custScaleX="158187"/>
      <dgm:spPr/>
      <dgm:t>
        <a:bodyPr/>
        <a:lstStyle/>
        <a:p>
          <a:endParaRPr lang="ru-RU"/>
        </a:p>
      </dgm:t>
    </dgm:pt>
    <dgm:pt modelId="{B93BF882-8DA5-4B8F-828C-359F0CA4F82B}" type="pres">
      <dgm:prSet presAssocID="{3D2785EA-1001-474B-8732-6E3911EA9374}" presName="textNode" presStyleLbl="bgShp" presStyleIdx="0" presStyleCnt="3"/>
      <dgm:spPr/>
      <dgm:t>
        <a:bodyPr/>
        <a:lstStyle/>
        <a:p>
          <a:endParaRPr lang="ru-RU"/>
        </a:p>
      </dgm:t>
    </dgm:pt>
    <dgm:pt modelId="{764639C2-F2BC-4938-AEBE-5ABEE51CBC2D}" type="pres">
      <dgm:prSet presAssocID="{3D2785EA-1001-474B-8732-6E3911EA9374}" presName="compChildNode" presStyleCnt="0"/>
      <dgm:spPr/>
      <dgm:t>
        <a:bodyPr/>
        <a:lstStyle/>
        <a:p>
          <a:endParaRPr lang="ru-RU"/>
        </a:p>
      </dgm:t>
    </dgm:pt>
    <dgm:pt modelId="{5B7BF0B4-D142-427C-9CCB-45211AFECF3E}" type="pres">
      <dgm:prSet presAssocID="{3D2785EA-1001-474B-8732-6E3911EA9374}" presName="theInnerList" presStyleCnt="0"/>
      <dgm:spPr/>
      <dgm:t>
        <a:bodyPr/>
        <a:lstStyle/>
        <a:p>
          <a:endParaRPr lang="ru-RU"/>
        </a:p>
      </dgm:t>
    </dgm:pt>
    <dgm:pt modelId="{A7B0722F-7888-4321-9262-AC68C856CC31}" type="pres">
      <dgm:prSet presAssocID="{24CE39C7-5C63-40A5-B581-FAB68F683D8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2C54E-65A8-4B0F-8F21-C56AEF292104}" type="pres">
      <dgm:prSet presAssocID="{24CE39C7-5C63-40A5-B581-FAB68F683D84}" presName="aSpace2" presStyleCnt="0"/>
      <dgm:spPr/>
      <dgm:t>
        <a:bodyPr/>
        <a:lstStyle/>
        <a:p>
          <a:endParaRPr lang="ru-RU"/>
        </a:p>
      </dgm:t>
    </dgm:pt>
    <dgm:pt modelId="{44377AB9-CFB9-469B-84A0-B5E3C501F876}" type="pres">
      <dgm:prSet presAssocID="{95EAF722-2DBF-4018-8A80-9E3585A10C56}" presName="childNode" presStyleLbl="node1" presStyleIdx="1" presStyleCnt="4" custScaleX="16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43741-C37D-49CE-BEBF-50FA4F5FDADF}" type="pres">
      <dgm:prSet presAssocID="{3D2785EA-1001-474B-8732-6E3911EA9374}" presName="aSpace" presStyleCnt="0"/>
      <dgm:spPr/>
      <dgm:t>
        <a:bodyPr/>
        <a:lstStyle/>
        <a:p>
          <a:endParaRPr lang="ru-RU"/>
        </a:p>
      </dgm:t>
    </dgm:pt>
    <dgm:pt modelId="{D840B9FC-6652-4536-B69A-9F6C122A7EFB}" type="pres">
      <dgm:prSet presAssocID="{44306652-E705-4913-858C-C60A969E8B1E}" presName="compNode" presStyleCnt="0"/>
      <dgm:spPr/>
      <dgm:t>
        <a:bodyPr/>
        <a:lstStyle/>
        <a:p>
          <a:endParaRPr lang="ru-RU"/>
        </a:p>
      </dgm:t>
    </dgm:pt>
    <dgm:pt modelId="{B9881D5F-0B1F-4173-B693-EB5405A1EC92}" type="pres">
      <dgm:prSet presAssocID="{44306652-E705-4913-858C-C60A969E8B1E}" presName="aNode" presStyleLbl="bgShp" presStyleIdx="1" presStyleCnt="3" custScaleX="204456"/>
      <dgm:spPr/>
      <dgm:t>
        <a:bodyPr/>
        <a:lstStyle/>
        <a:p>
          <a:endParaRPr lang="ru-RU"/>
        </a:p>
      </dgm:t>
    </dgm:pt>
    <dgm:pt modelId="{0B219BA1-1AF3-4C2D-8C3B-37DBCF5DE68D}" type="pres">
      <dgm:prSet presAssocID="{44306652-E705-4913-858C-C60A969E8B1E}" presName="textNode" presStyleLbl="bgShp" presStyleIdx="1" presStyleCnt="3"/>
      <dgm:spPr/>
      <dgm:t>
        <a:bodyPr/>
        <a:lstStyle/>
        <a:p>
          <a:endParaRPr lang="ru-RU"/>
        </a:p>
      </dgm:t>
    </dgm:pt>
    <dgm:pt modelId="{66FC23F0-A9BA-4348-8C96-205580310CDC}" type="pres">
      <dgm:prSet presAssocID="{44306652-E705-4913-858C-C60A969E8B1E}" presName="compChildNode" presStyleCnt="0"/>
      <dgm:spPr/>
      <dgm:t>
        <a:bodyPr/>
        <a:lstStyle/>
        <a:p>
          <a:endParaRPr lang="ru-RU"/>
        </a:p>
      </dgm:t>
    </dgm:pt>
    <dgm:pt modelId="{5582FE3B-4388-4DED-9886-914173A950D9}" type="pres">
      <dgm:prSet presAssocID="{44306652-E705-4913-858C-C60A969E8B1E}" presName="theInnerList" presStyleCnt="0"/>
      <dgm:spPr/>
      <dgm:t>
        <a:bodyPr/>
        <a:lstStyle/>
        <a:p>
          <a:endParaRPr lang="ru-RU"/>
        </a:p>
      </dgm:t>
    </dgm:pt>
    <dgm:pt modelId="{7DAA834D-B984-4E02-9CB9-433FF970F827}" type="pres">
      <dgm:prSet presAssocID="{AAAD41AA-FF63-44C6-9753-F7B67BEE36ED}" presName="childNode" presStyleLbl="node1" presStyleIdx="2" presStyleCnt="4" custScaleX="18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971E9-3601-491F-95F1-C661F8B520E3}" type="pres">
      <dgm:prSet presAssocID="{AAAD41AA-FF63-44C6-9753-F7B67BEE36ED}" presName="aSpace2" presStyleCnt="0"/>
      <dgm:spPr/>
      <dgm:t>
        <a:bodyPr/>
        <a:lstStyle/>
        <a:p>
          <a:endParaRPr lang="ru-RU"/>
        </a:p>
      </dgm:t>
    </dgm:pt>
    <dgm:pt modelId="{A7D1805F-20CD-42EA-8078-933EE1BDC29F}" type="pres">
      <dgm:prSet presAssocID="{582EE240-5EAD-4384-A5E4-1215497609E6}" presName="childNode" presStyleLbl="node1" presStyleIdx="3" presStyleCnt="4" custScaleX="19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89C59-A57E-4B2B-B002-96E840E3AAFE}" type="pres">
      <dgm:prSet presAssocID="{44306652-E705-4913-858C-C60A969E8B1E}" presName="aSpace" presStyleCnt="0"/>
      <dgm:spPr/>
      <dgm:t>
        <a:bodyPr/>
        <a:lstStyle/>
        <a:p>
          <a:endParaRPr lang="ru-RU"/>
        </a:p>
      </dgm:t>
    </dgm:pt>
    <dgm:pt modelId="{145F8697-B9AA-478D-B14D-ADE15E915577}" type="pres">
      <dgm:prSet presAssocID="{B19B5F27-BB88-4232-96F4-1AE8219DC6B6}" presName="compNode" presStyleCnt="0"/>
      <dgm:spPr/>
      <dgm:t>
        <a:bodyPr/>
        <a:lstStyle/>
        <a:p>
          <a:endParaRPr lang="ru-RU"/>
        </a:p>
      </dgm:t>
    </dgm:pt>
    <dgm:pt modelId="{A0E4A4CC-A60B-4899-944A-17159EBCC8C8}" type="pres">
      <dgm:prSet presAssocID="{B19B5F27-BB88-4232-96F4-1AE8219DC6B6}" presName="aNode" presStyleLbl="bgShp" presStyleIdx="2" presStyleCnt="3" custScaleX="90962"/>
      <dgm:spPr/>
      <dgm:t>
        <a:bodyPr/>
        <a:lstStyle/>
        <a:p>
          <a:endParaRPr lang="ru-RU"/>
        </a:p>
      </dgm:t>
    </dgm:pt>
    <dgm:pt modelId="{FF71B108-3560-4503-AB4A-C9A91C76AE71}" type="pres">
      <dgm:prSet presAssocID="{B19B5F27-BB88-4232-96F4-1AE8219DC6B6}" presName="textNode" presStyleLbl="bgShp" presStyleIdx="2" presStyleCnt="3"/>
      <dgm:spPr/>
      <dgm:t>
        <a:bodyPr/>
        <a:lstStyle/>
        <a:p>
          <a:endParaRPr lang="ru-RU"/>
        </a:p>
      </dgm:t>
    </dgm:pt>
    <dgm:pt modelId="{63EA06DA-8EEE-4CC2-91D4-FD0869BEECA7}" type="pres">
      <dgm:prSet presAssocID="{B19B5F27-BB88-4232-96F4-1AE8219DC6B6}" presName="compChildNode" presStyleCnt="0"/>
      <dgm:spPr/>
      <dgm:t>
        <a:bodyPr/>
        <a:lstStyle/>
        <a:p>
          <a:endParaRPr lang="ru-RU"/>
        </a:p>
      </dgm:t>
    </dgm:pt>
    <dgm:pt modelId="{BA10744E-966F-43DF-BEF5-02F39DBB34DA}" type="pres">
      <dgm:prSet presAssocID="{B19B5F27-BB88-4232-96F4-1AE8219DC6B6}" presName="theInnerList" presStyleCnt="0"/>
      <dgm:spPr/>
      <dgm:t>
        <a:bodyPr/>
        <a:lstStyle/>
        <a:p>
          <a:endParaRPr lang="ru-RU"/>
        </a:p>
      </dgm:t>
    </dgm:pt>
  </dgm:ptLst>
  <dgm:cxnLst>
    <dgm:cxn modelId="{425CC5CE-DE15-476D-B940-3F71D5D4AA62}" type="presOf" srcId="{95EAF722-2DBF-4018-8A80-9E3585A10C56}" destId="{44377AB9-CFB9-469B-84A0-B5E3C501F876}" srcOrd="0" destOrd="0" presId="urn:microsoft.com/office/officeart/2005/8/layout/lProcess2"/>
    <dgm:cxn modelId="{D9731938-862C-418C-A17C-078E83594A6A}" srcId="{3D2785EA-1001-474B-8732-6E3911EA9374}" destId="{24CE39C7-5C63-40A5-B581-FAB68F683D84}" srcOrd="0" destOrd="0" parTransId="{11DE3BF6-D5D3-49DF-A5E3-D84C2495C58F}" sibTransId="{90A91595-7DF5-4437-AE27-F1D9A2ABC60D}"/>
    <dgm:cxn modelId="{C1E23F7C-B47D-4A49-9585-22A5332B1F55}" srcId="{44306652-E705-4913-858C-C60A969E8B1E}" destId="{582EE240-5EAD-4384-A5E4-1215497609E6}" srcOrd="1" destOrd="0" parTransId="{C8451F6A-D7C3-44DC-913C-F3A4432F04F7}" sibTransId="{E9A0A974-BB94-4A5C-BD45-80AF63983DBF}"/>
    <dgm:cxn modelId="{A979FAB4-BCD4-4B07-9A76-C3B917B3CEEA}" srcId="{12533E51-1C8F-4238-BEF1-0699343565BA}" destId="{44306652-E705-4913-858C-C60A969E8B1E}" srcOrd="1" destOrd="0" parTransId="{E427112C-E80B-4B75-8166-03678CC76D7A}" sibTransId="{72CA96C4-9877-45CE-9949-404F7C059176}"/>
    <dgm:cxn modelId="{1727EBF1-801A-49E6-BFA6-D9FF069AF72A}" type="presOf" srcId="{3D2785EA-1001-474B-8732-6E3911EA9374}" destId="{289753E9-57D5-4AE2-AEDE-370A363CA41D}" srcOrd="0" destOrd="0" presId="urn:microsoft.com/office/officeart/2005/8/layout/lProcess2"/>
    <dgm:cxn modelId="{3FE1B9E2-D382-42F1-92BD-EA0891F4247D}" type="presOf" srcId="{582EE240-5EAD-4384-A5E4-1215497609E6}" destId="{A7D1805F-20CD-42EA-8078-933EE1BDC29F}" srcOrd="0" destOrd="0" presId="urn:microsoft.com/office/officeart/2005/8/layout/lProcess2"/>
    <dgm:cxn modelId="{E8000A2E-43F8-4333-A590-15390E19D03E}" type="presOf" srcId="{AAAD41AA-FF63-44C6-9753-F7B67BEE36ED}" destId="{7DAA834D-B984-4E02-9CB9-433FF970F827}" srcOrd="0" destOrd="0" presId="urn:microsoft.com/office/officeart/2005/8/layout/lProcess2"/>
    <dgm:cxn modelId="{7F74AFC2-6077-4704-88A0-7C3C8B6F9A16}" type="presOf" srcId="{24CE39C7-5C63-40A5-B581-FAB68F683D84}" destId="{A7B0722F-7888-4321-9262-AC68C856CC31}" srcOrd="0" destOrd="0" presId="urn:microsoft.com/office/officeart/2005/8/layout/lProcess2"/>
    <dgm:cxn modelId="{F17F923F-0A6B-44B0-B17F-B34805EA8E89}" type="presOf" srcId="{44306652-E705-4913-858C-C60A969E8B1E}" destId="{0B219BA1-1AF3-4C2D-8C3B-37DBCF5DE68D}" srcOrd="1" destOrd="0" presId="urn:microsoft.com/office/officeart/2005/8/layout/lProcess2"/>
    <dgm:cxn modelId="{9C058AAF-FC39-4C03-9335-07A2A860FB8C}" srcId="{12533E51-1C8F-4238-BEF1-0699343565BA}" destId="{B19B5F27-BB88-4232-96F4-1AE8219DC6B6}" srcOrd="2" destOrd="0" parTransId="{77936FBF-2ABE-4579-A1B0-7DD81A932EAB}" sibTransId="{5ED1F907-2322-4419-A46C-3AF4B2D6095F}"/>
    <dgm:cxn modelId="{3B97D6F9-A950-49BC-B7CD-7D1FBA9C4F85}" type="presOf" srcId="{44306652-E705-4913-858C-C60A969E8B1E}" destId="{B9881D5F-0B1F-4173-B693-EB5405A1EC92}" srcOrd="0" destOrd="0" presId="urn:microsoft.com/office/officeart/2005/8/layout/lProcess2"/>
    <dgm:cxn modelId="{B83ABED3-A86D-47BA-92A5-7CEB7C76612D}" srcId="{3D2785EA-1001-474B-8732-6E3911EA9374}" destId="{95EAF722-2DBF-4018-8A80-9E3585A10C56}" srcOrd="1" destOrd="0" parTransId="{9455419D-E4B2-4514-B04E-F24474D6988B}" sibTransId="{6E90B431-ED76-4813-B98D-CDF32A7DF5D1}"/>
    <dgm:cxn modelId="{B13EB120-7250-4A5B-BD1B-E8248DDD349E}" type="presOf" srcId="{B19B5F27-BB88-4232-96F4-1AE8219DC6B6}" destId="{A0E4A4CC-A60B-4899-944A-17159EBCC8C8}" srcOrd="0" destOrd="0" presId="urn:microsoft.com/office/officeart/2005/8/layout/lProcess2"/>
    <dgm:cxn modelId="{40B2E70D-D542-4014-86B8-AAA4D7F7DDDC}" type="presOf" srcId="{12533E51-1C8F-4238-BEF1-0699343565BA}" destId="{BAD1C3EA-F963-4CB2-9490-8FC5936A81D8}" srcOrd="0" destOrd="0" presId="urn:microsoft.com/office/officeart/2005/8/layout/lProcess2"/>
    <dgm:cxn modelId="{02599206-360A-48DD-A800-FCD456491F0E}" type="presOf" srcId="{B19B5F27-BB88-4232-96F4-1AE8219DC6B6}" destId="{FF71B108-3560-4503-AB4A-C9A91C76AE71}" srcOrd="1" destOrd="0" presId="urn:microsoft.com/office/officeart/2005/8/layout/lProcess2"/>
    <dgm:cxn modelId="{4AEC3ED2-BE06-412B-9327-5078549D2362}" type="presOf" srcId="{3D2785EA-1001-474B-8732-6E3911EA9374}" destId="{B93BF882-8DA5-4B8F-828C-359F0CA4F82B}" srcOrd="1" destOrd="0" presId="urn:microsoft.com/office/officeart/2005/8/layout/lProcess2"/>
    <dgm:cxn modelId="{4CD96D76-F004-4F84-848D-486E65639FB6}" srcId="{44306652-E705-4913-858C-C60A969E8B1E}" destId="{AAAD41AA-FF63-44C6-9753-F7B67BEE36ED}" srcOrd="0" destOrd="0" parTransId="{484A20DF-3D74-4D4C-BD3F-0DE179753493}" sibTransId="{226AD4A3-8DA0-47D8-A3A9-E3721CD94A2E}"/>
    <dgm:cxn modelId="{937EF670-36AB-43AF-8A30-12C335E4E136}" srcId="{12533E51-1C8F-4238-BEF1-0699343565BA}" destId="{3D2785EA-1001-474B-8732-6E3911EA9374}" srcOrd="0" destOrd="0" parTransId="{F532DEE5-E051-4611-8053-7A3BC4C1AE13}" sibTransId="{1CB734BA-996A-4A75-8BD5-F993FCFE67BA}"/>
    <dgm:cxn modelId="{3548580C-3C7D-4411-B1A1-1F779F0959E5}" type="presParOf" srcId="{BAD1C3EA-F963-4CB2-9490-8FC5936A81D8}" destId="{1FFAACE7-FD6E-4D8E-86BD-926269F973AE}" srcOrd="0" destOrd="0" presId="urn:microsoft.com/office/officeart/2005/8/layout/lProcess2"/>
    <dgm:cxn modelId="{8FBDD4EF-8F63-46FF-8AC3-94D8B531CBD8}" type="presParOf" srcId="{1FFAACE7-FD6E-4D8E-86BD-926269F973AE}" destId="{289753E9-57D5-4AE2-AEDE-370A363CA41D}" srcOrd="0" destOrd="0" presId="urn:microsoft.com/office/officeart/2005/8/layout/lProcess2"/>
    <dgm:cxn modelId="{5F1EDFD3-F33E-423F-A3CB-9ECCE3DA075E}" type="presParOf" srcId="{1FFAACE7-FD6E-4D8E-86BD-926269F973AE}" destId="{B93BF882-8DA5-4B8F-828C-359F0CA4F82B}" srcOrd="1" destOrd="0" presId="urn:microsoft.com/office/officeart/2005/8/layout/lProcess2"/>
    <dgm:cxn modelId="{48E922E1-243A-4E3E-9F7B-6DCB9393D9F1}" type="presParOf" srcId="{1FFAACE7-FD6E-4D8E-86BD-926269F973AE}" destId="{764639C2-F2BC-4938-AEBE-5ABEE51CBC2D}" srcOrd="2" destOrd="0" presId="urn:microsoft.com/office/officeart/2005/8/layout/lProcess2"/>
    <dgm:cxn modelId="{44C6FD73-3FA5-4016-AFEF-6BD1C01E8DA3}" type="presParOf" srcId="{764639C2-F2BC-4938-AEBE-5ABEE51CBC2D}" destId="{5B7BF0B4-D142-427C-9CCB-45211AFECF3E}" srcOrd="0" destOrd="0" presId="urn:microsoft.com/office/officeart/2005/8/layout/lProcess2"/>
    <dgm:cxn modelId="{65E27271-A77D-4715-A751-4EEFC9F0FF72}" type="presParOf" srcId="{5B7BF0B4-D142-427C-9CCB-45211AFECF3E}" destId="{A7B0722F-7888-4321-9262-AC68C856CC31}" srcOrd="0" destOrd="0" presId="urn:microsoft.com/office/officeart/2005/8/layout/lProcess2"/>
    <dgm:cxn modelId="{330A68F6-63BA-4804-AA63-DC33B44E9BC3}" type="presParOf" srcId="{5B7BF0B4-D142-427C-9CCB-45211AFECF3E}" destId="{1342C54E-65A8-4B0F-8F21-C56AEF292104}" srcOrd="1" destOrd="0" presId="urn:microsoft.com/office/officeart/2005/8/layout/lProcess2"/>
    <dgm:cxn modelId="{D005F60F-9B6C-4032-87D6-E36935622BA7}" type="presParOf" srcId="{5B7BF0B4-D142-427C-9CCB-45211AFECF3E}" destId="{44377AB9-CFB9-469B-84A0-B5E3C501F876}" srcOrd="2" destOrd="0" presId="urn:microsoft.com/office/officeart/2005/8/layout/lProcess2"/>
    <dgm:cxn modelId="{A5E52130-DBBA-4BBD-B99F-80A4E12CCF1A}" type="presParOf" srcId="{BAD1C3EA-F963-4CB2-9490-8FC5936A81D8}" destId="{FDD43741-C37D-49CE-BEBF-50FA4F5FDADF}" srcOrd="1" destOrd="0" presId="urn:microsoft.com/office/officeart/2005/8/layout/lProcess2"/>
    <dgm:cxn modelId="{86C0D9F5-74AC-40EE-B5C1-1E86367130BA}" type="presParOf" srcId="{BAD1C3EA-F963-4CB2-9490-8FC5936A81D8}" destId="{D840B9FC-6652-4536-B69A-9F6C122A7EFB}" srcOrd="2" destOrd="0" presId="urn:microsoft.com/office/officeart/2005/8/layout/lProcess2"/>
    <dgm:cxn modelId="{18C1C990-34AD-4007-A634-16BE8FA34BE3}" type="presParOf" srcId="{D840B9FC-6652-4536-B69A-9F6C122A7EFB}" destId="{B9881D5F-0B1F-4173-B693-EB5405A1EC92}" srcOrd="0" destOrd="0" presId="urn:microsoft.com/office/officeart/2005/8/layout/lProcess2"/>
    <dgm:cxn modelId="{6079C36A-0ADB-4CB3-9151-BCEE4AE86D35}" type="presParOf" srcId="{D840B9FC-6652-4536-B69A-9F6C122A7EFB}" destId="{0B219BA1-1AF3-4C2D-8C3B-37DBCF5DE68D}" srcOrd="1" destOrd="0" presId="urn:microsoft.com/office/officeart/2005/8/layout/lProcess2"/>
    <dgm:cxn modelId="{0E736BAA-970B-49C3-AF72-137167486D29}" type="presParOf" srcId="{D840B9FC-6652-4536-B69A-9F6C122A7EFB}" destId="{66FC23F0-A9BA-4348-8C96-205580310CDC}" srcOrd="2" destOrd="0" presId="urn:microsoft.com/office/officeart/2005/8/layout/lProcess2"/>
    <dgm:cxn modelId="{AF10BEDD-FE0C-4E8B-9A53-18FC5271203C}" type="presParOf" srcId="{66FC23F0-A9BA-4348-8C96-205580310CDC}" destId="{5582FE3B-4388-4DED-9886-914173A950D9}" srcOrd="0" destOrd="0" presId="urn:microsoft.com/office/officeart/2005/8/layout/lProcess2"/>
    <dgm:cxn modelId="{F251B1C2-DDB3-4739-BE6F-EF4F3FE427EB}" type="presParOf" srcId="{5582FE3B-4388-4DED-9886-914173A950D9}" destId="{7DAA834D-B984-4E02-9CB9-433FF970F827}" srcOrd="0" destOrd="0" presId="urn:microsoft.com/office/officeart/2005/8/layout/lProcess2"/>
    <dgm:cxn modelId="{C9B39516-EFFF-4B33-B793-FED6A0AA8319}" type="presParOf" srcId="{5582FE3B-4388-4DED-9886-914173A950D9}" destId="{E13971E9-3601-491F-95F1-C661F8B520E3}" srcOrd="1" destOrd="0" presId="urn:microsoft.com/office/officeart/2005/8/layout/lProcess2"/>
    <dgm:cxn modelId="{52889B82-DA47-4DB0-BDBF-0B16BC7698F6}" type="presParOf" srcId="{5582FE3B-4388-4DED-9886-914173A950D9}" destId="{A7D1805F-20CD-42EA-8078-933EE1BDC29F}" srcOrd="2" destOrd="0" presId="urn:microsoft.com/office/officeart/2005/8/layout/lProcess2"/>
    <dgm:cxn modelId="{418CF451-D6DD-4A43-B21E-E245A6BE759E}" type="presParOf" srcId="{BAD1C3EA-F963-4CB2-9490-8FC5936A81D8}" destId="{DD289C59-A57E-4B2B-B002-96E840E3AAFE}" srcOrd="3" destOrd="0" presId="urn:microsoft.com/office/officeart/2005/8/layout/lProcess2"/>
    <dgm:cxn modelId="{14FE0754-5F09-4246-A926-C5E39311B9EE}" type="presParOf" srcId="{BAD1C3EA-F963-4CB2-9490-8FC5936A81D8}" destId="{145F8697-B9AA-478D-B14D-ADE15E915577}" srcOrd="4" destOrd="0" presId="urn:microsoft.com/office/officeart/2005/8/layout/lProcess2"/>
    <dgm:cxn modelId="{B621DF10-3480-4005-ABC2-9D2FD3F1B810}" type="presParOf" srcId="{145F8697-B9AA-478D-B14D-ADE15E915577}" destId="{A0E4A4CC-A60B-4899-944A-17159EBCC8C8}" srcOrd="0" destOrd="0" presId="urn:microsoft.com/office/officeart/2005/8/layout/lProcess2"/>
    <dgm:cxn modelId="{DD2BF285-4640-43A1-8C42-666934C44133}" type="presParOf" srcId="{145F8697-B9AA-478D-B14D-ADE15E915577}" destId="{FF71B108-3560-4503-AB4A-C9A91C76AE71}" srcOrd="1" destOrd="0" presId="urn:microsoft.com/office/officeart/2005/8/layout/lProcess2"/>
    <dgm:cxn modelId="{CE424F64-AB0B-4736-B78B-C2B11F16DDEF}" type="presParOf" srcId="{145F8697-B9AA-478D-B14D-ADE15E915577}" destId="{63EA06DA-8EEE-4CC2-91D4-FD0869BEECA7}" srcOrd="2" destOrd="0" presId="urn:microsoft.com/office/officeart/2005/8/layout/lProcess2"/>
    <dgm:cxn modelId="{E327CFFC-234A-49A5-98F7-547A969DD4FA}" type="presParOf" srcId="{63EA06DA-8EEE-4CC2-91D4-FD0869BEECA7}" destId="{BA10744E-966F-43DF-BEF5-02F39DBB34D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B55FC2-8403-4628-92FF-31D2DECEB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7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F85641B-0102-4408-865C-096F2DA23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851C-86DE-411B-AEB4-5C7F22C7C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85E2F-DB15-4325-9A8D-7CC69726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1AD6E1F-993D-48F8-9F87-8A8C5548B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B68C88DA-BED0-4143-A128-9175FA22C8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21C37-B7F5-4E7A-86E4-51DE20C55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A52AB-D803-48FF-903F-3CF306C8A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F3B1E8A-13DB-43CB-A0B8-8A9384A2D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EE5F1-E8B5-4959-B1FB-D1A2576EC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36E0205-3EEE-4935-928E-FECAD8C76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AB4AF49-3AC6-4A12-9DB2-AD95E66D4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F47BD7-2591-4F6A-BF18-6BDAED7F0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115212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Наставничество, как развивающее пространство молодого специалиста</a:t>
            </a:r>
            <a:endParaRPr lang="ru-RU" sz="3600" b="1" dirty="0" smtClean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5736" y="5301208"/>
            <a:ext cx="4214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Стефанова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Анна Владимировна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учитель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химии</a:t>
            </a:r>
            <a:endParaRPr lang="ru-RU" sz="2000" b="1" dirty="0">
              <a:solidFill>
                <a:schemeClr val="bg1">
                  <a:lumMod val="10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МАОУ гимназии №56 г. Томска</a:t>
            </a:r>
          </a:p>
        </p:txBody>
      </p:sp>
      <p:pic>
        <p:nvPicPr>
          <p:cNvPr id="8" name="Picture 19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48805" cy="15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Фгто Стефа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05064"/>
            <a:ext cx="1803498" cy="24663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4981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Профессиональное становление молодого специалиста сегодня невозможно без использования  ИКТ технологий</a:t>
            </a:r>
            <a:endParaRPr lang="ru-RU" sz="32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15" descr="DSC0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922760" cy="219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9" descr="DSC0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08920"/>
            <a:ext cx="3096344" cy="22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1880" y="5085184"/>
            <a:ext cx="5184576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Использование компьютера в учебном процессе способствует совершенствованию методики преподавания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Использование интерактивной доски организует процесс обучения и контроль знаний учащихся, но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…</a:t>
            </a:r>
            <a:endParaRPr lang="ru-RU" sz="28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192762" cy="221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6" descr="DSC00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307294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 l="6310"/>
          <a:stretch>
            <a:fillRect/>
          </a:stretch>
        </p:blipFill>
        <p:spPr bwMode="auto">
          <a:xfrm>
            <a:off x="323528" y="3933056"/>
            <a:ext cx="3240359" cy="243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Использование высокотехнологичных средств обучения – модульной системы экспериментов </a:t>
            </a:r>
            <a:r>
              <a:rPr lang="en-US" b="1" dirty="0" err="1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PROLOg</a:t>
            </a:r>
            <a:endParaRPr lang="ru-RU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C:\Users\dns\Desktop\Чай Шилина\фото чая\IMG_1594.JPG"/>
          <p:cNvPicPr>
            <a:picLocks noChangeAspect="1" noChangeArrowheads="1"/>
          </p:cNvPicPr>
          <p:nvPr/>
        </p:nvPicPr>
        <p:blipFill>
          <a:blip r:embed="rId2" cstate="print"/>
          <a:srcRect l="18828" t="8368" r="3347" b="9623"/>
          <a:stretch>
            <a:fillRect/>
          </a:stretch>
        </p:blipFill>
        <p:spPr bwMode="auto">
          <a:xfrm>
            <a:off x="395536" y="1412776"/>
            <a:ext cx="382671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067944" y="1484784"/>
            <a:ext cx="4788024" cy="2187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Два режима работы: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Эксперимент в прямом режиме (при подключении ПК)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Автономный эксперимент</a:t>
            </a: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/>
          <a:srcRect l="16328" t="60091" r="11219"/>
          <a:stretch>
            <a:fillRect/>
          </a:stretch>
        </p:blipFill>
        <p:spPr bwMode="auto">
          <a:xfrm>
            <a:off x="3779912" y="3284984"/>
            <a:ext cx="5112568" cy="187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323528" y="4797152"/>
            <a:ext cx="4824536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Состоит из: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Персонального компьютера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Графического  и числового модуля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90284" cy="5760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Модульная система экспериментов </a:t>
            </a:r>
            <a:r>
              <a:rPr lang="en-US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PROL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</a:t>
            </a:r>
            <a:r>
              <a:rPr lang="en-US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endParaRPr lang="ru-RU" sz="3200" b="1" dirty="0" smtClean="0">
              <a:solidFill>
                <a:srgbClr val="0000CC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908720"/>
            <a:ext cx="4680520" cy="2448297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Обеспечивает</a:t>
            </a:r>
            <a:r>
              <a:rPr lang="ru-RU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сбор и обработку данных эксперимента.</a:t>
            </a:r>
          </a:p>
          <a:p>
            <a:pPr algn="ctr">
              <a:buFont typeface="Arial" pitchFamily="34" charset="0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Система основана </a:t>
            </a:r>
            <a:r>
              <a:rPr lang="ru-RU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 автономных цифровых измерительных модулях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 l="20405" t="74020" r="32978" b="2290"/>
          <a:stretch>
            <a:fillRect/>
          </a:stretch>
        </p:blipFill>
        <p:spPr bwMode="auto">
          <a:xfrm>
            <a:off x="467544" y="1052736"/>
            <a:ext cx="3024336" cy="191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2592388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7012"/>
          <a:stretch>
            <a:fillRect/>
          </a:stretch>
        </p:blipFill>
        <p:spPr bwMode="auto">
          <a:xfrm>
            <a:off x="3262593" y="3933056"/>
            <a:ext cx="2460741" cy="225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2700337" cy="21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805264"/>
            <a:ext cx="8748464" cy="864096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Лабораторная работа </a:t>
            </a:r>
            <a:r>
              <a:rPr lang="ru-RU" sz="24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– определение  реакции среды кислых и щелочных растворов</a:t>
            </a:r>
            <a:endParaRPr lang="ru-RU" sz="240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851920" y="1196752"/>
          <a:ext cx="5040560" cy="45693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18065"/>
                <a:gridCol w="1322495"/>
              </a:tblGrid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Кислотность растворов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рН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Лимонная кислота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2,1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Молоко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6,7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Столовый уксус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3,0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Черный кофе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5,0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63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Яблочный сок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3,8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Лимонад или кола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2,5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Пиво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4,5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Шампунь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5,5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Морская вода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8,0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Чай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5,5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Раствор пищевой соды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13,5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32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Жидкое мыло для рук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mbria Math" pitchFamily="18" charset="0"/>
                          <a:ea typeface="Cambria Math" pitchFamily="18" charset="0"/>
                        </a:rPr>
                        <a:t>9-10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pic>
        <p:nvPicPr>
          <p:cNvPr id="89090" name="Picture 2" descr="C:\Documents and Settings\teacher\Рабочий стол\Фото пролог\Изображение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295250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 descr="C:\Documents and Settings\teacher\Рабочий стол\Фото пролог\Изображение 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984769" cy="223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467544" y="260648"/>
            <a:ext cx="77048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Практическая реализация интегрированных </a:t>
            </a:r>
            <a:b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уроков, с применением ИКТ</a:t>
            </a:r>
            <a:endParaRPr kumimoji="0" lang="ru-RU" sz="2800" b="1" i="0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268760"/>
            <a:ext cx="5472608" cy="7200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+ 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11960" y="16288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67544" y="332656"/>
            <a:ext cx="77048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Практическая реализация интегрированных </a:t>
            </a:r>
            <a:b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уроков, с применением ИКТ</a:t>
            </a:r>
            <a:endParaRPr kumimoji="0" lang="ru-RU" sz="2800" b="1" i="0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916832"/>
            <a:ext cx="2232248" cy="576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916832"/>
            <a:ext cx="2232248" cy="5760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C:\Users\dns\Desktop\фото цифровой лаборатории пролог\IMG_1705.JPG"/>
          <p:cNvPicPr>
            <a:picLocks noChangeAspect="1" noChangeArrowheads="1"/>
          </p:cNvPicPr>
          <p:nvPr/>
        </p:nvPicPr>
        <p:blipFill>
          <a:blip r:embed="rId2" cstate="print"/>
          <a:srcRect l="20341" b="16698"/>
          <a:stretch>
            <a:fillRect/>
          </a:stretch>
        </p:blipFill>
        <p:spPr bwMode="auto">
          <a:xfrm>
            <a:off x="4499991" y="3140968"/>
            <a:ext cx="3319577" cy="260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7" name="Picture 3" descr="C:\Users\dns\Desktop\фото цифровой лаборатории пролог\IMG_1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573325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2400" b="1" u="sng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Практическое занятие  спец курса «Химия и наша жизнь»</a:t>
            </a:r>
            <a:r>
              <a:rPr lang="ru-RU" sz="24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- влияние катализатора на скорость химических реакций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067944" y="1557338"/>
            <a:ext cx="4825231" cy="2519734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1.Повышает качество эксперимента</a:t>
            </a:r>
          </a:p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2.Сокращает временные затраты на его проведение, за счет автоматизации промежуточных этапов работы.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8681" t="8325"/>
          <a:stretch>
            <a:fillRect/>
          </a:stretch>
        </p:blipFill>
        <p:spPr bwMode="auto">
          <a:xfrm>
            <a:off x="2987824" y="4005063"/>
            <a:ext cx="3384376" cy="254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dns\Desktop\фото цифровой лаборатории пролог\IMG_1701.JPG"/>
          <p:cNvPicPr>
            <a:picLocks noChangeAspect="1" noChangeArrowheads="1"/>
          </p:cNvPicPr>
          <p:nvPr/>
        </p:nvPicPr>
        <p:blipFill>
          <a:blip r:embed="rId3" cstate="print"/>
          <a:srcRect l="11905"/>
          <a:stretch>
            <a:fillRect/>
          </a:stretch>
        </p:blipFill>
        <p:spPr bwMode="auto">
          <a:xfrm>
            <a:off x="467544" y="1484784"/>
            <a:ext cx="32456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9" y="260648"/>
            <a:ext cx="8590284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Преимущества модульной системы экспериментов </a:t>
            </a:r>
            <a:r>
              <a:rPr lang="en-US" sz="3200" b="1" dirty="0" err="1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PROLog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small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068960"/>
            <a:ext cx="2304256" cy="100811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Я расскажу,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ты послушай!	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4221088"/>
            <a:ext cx="2304256" cy="100811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Я покажу,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ты посмотри</a:t>
            </a:r>
            <a:r>
              <a:rPr lang="ru-RU" dirty="0" smtClean="0">
                <a:solidFill>
                  <a:schemeClr val="tx1"/>
                </a:solidFill>
              </a:rPr>
              <a:t>!	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5373216"/>
            <a:ext cx="2304256" cy="100811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Давай сделаем вместе!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221088"/>
            <a:ext cx="230425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Сделай сам, я посмотрю!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068960"/>
            <a:ext cx="230425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Делай сам, </a:t>
            </a:r>
            <a:r>
              <a:rPr lang="ru-RU" sz="2000" b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 объясни, </a:t>
            </a:r>
            <a:r>
              <a:rPr lang="ru-RU" sz="20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что и почему ты делал!</a:t>
            </a:r>
            <a:endParaRPr lang="ru-RU" sz="20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51520" y="4293096"/>
            <a:ext cx="864096" cy="648072"/>
          </a:xfrm>
          <a:prstGeom prst="curvedRightArrow">
            <a:avLst/>
          </a:prstGeom>
          <a:solidFill>
            <a:srgbClr val="0000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763688" y="5517232"/>
            <a:ext cx="864096" cy="648072"/>
          </a:xfrm>
          <a:prstGeom prst="curvedRightArrow">
            <a:avLst/>
          </a:prstGeom>
          <a:solidFill>
            <a:srgbClr val="0000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6200000">
            <a:off x="7668344" y="4077072"/>
            <a:ext cx="648072" cy="936104"/>
          </a:xfrm>
          <a:prstGeom prst="curvedUpArrow">
            <a:avLst/>
          </a:prstGeom>
          <a:solidFill>
            <a:srgbClr val="0000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16200000">
            <a:off x="5940152" y="5229200"/>
            <a:ext cx="648072" cy="936104"/>
          </a:xfrm>
          <a:prstGeom prst="curvedUpArrow">
            <a:avLst/>
          </a:prstGeom>
          <a:solidFill>
            <a:srgbClr val="0000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3528" y="188640"/>
            <a:ext cx="7992888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Несколько моделей наставничества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1124744"/>
            <a:ext cx="51125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1.Авторитарная модель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2.Лидерская модель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3.Партнерская модель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" name="Рисунок 16" descr="C:\Documents and Settings\teacher\Рабочий стол\Фото по пище\IMG_0342.jpg"/>
          <p:cNvPicPr/>
          <p:nvPr/>
        </p:nvPicPr>
        <p:blipFill>
          <a:blip r:embed="rId2" cstate="print"/>
          <a:srcRect t="3205"/>
          <a:stretch>
            <a:fillRect/>
          </a:stretch>
        </p:blipFill>
        <p:spPr bwMode="auto">
          <a:xfrm>
            <a:off x="3203848" y="2348880"/>
            <a:ext cx="2232248" cy="178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10.jpg"/>
          <p:cNvPicPr>
            <a:picLocks noChangeAspect="1"/>
          </p:cNvPicPr>
          <p:nvPr/>
        </p:nvPicPr>
        <p:blipFill>
          <a:blip r:embed="rId3" cstate="print"/>
          <a:srcRect l="7323" t="9070" r="20483"/>
          <a:stretch>
            <a:fillRect/>
          </a:stretch>
        </p:blipFill>
        <p:spPr>
          <a:xfrm>
            <a:off x="6156176" y="980728"/>
            <a:ext cx="2376264" cy="189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P208015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2095118" cy="173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67544" y="332656"/>
            <a:ext cx="77048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Результаты наставничества в области ИКТ технологий</a:t>
            </a:r>
            <a:endParaRPr kumimoji="0" lang="ru-RU" sz="2800" b="1" i="0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0992" y="1412776"/>
          <a:ext cx="90730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dns\Desktop\20105-2016\Догбал разрабо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31236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7992888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Работа наставника и начинающего специалиста  в соавторстве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6" name="Рисунок 5" descr="C:\Users\dns\Desktop\Всеросийский конкурс  я + Догба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34786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5805264"/>
            <a:ext cx="3600400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Успех молодых учителей!</a:t>
            </a:r>
            <a:endParaRPr lang="ru-RU" sz="24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251520" y="332656"/>
            <a:ext cx="8425756" cy="1152128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Современный словарь по педагогике понятие «наставничество» трактует так: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132856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b="1" u="sng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Наставничество </a:t>
            </a:r>
            <a:r>
              <a:rPr lang="ru-RU" sz="3200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– </a:t>
            </a:r>
            <a:r>
              <a:rPr lang="ru-RU" sz="3200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одна из форм передачи педагогического опыта под руководством педагога – мастера.</a:t>
            </a:r>
          </a:p>
        </p:txBody>
      </p:sp>
      <p:pic>
        <p:nvPicPr>
          <p:cNvPr id="15" name="Picture 5" descr="p13__1__risuno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38569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Конференция по наставничеству\Изображение 031.jpg"/>
          <p:cNvPicPr>
            <a:picLocks noChangeAspect="1" noChangeArrowheads="1"/>
          </p:cNvPicPr>
          <p:nvPr/>
        </p:nvPicPr>
        <p:blipFill>
          <a:blip r:embed="rId2" cstate="print"/>
          <a:srcRect b="3653"/>
          <a:stretch>
            <a:fillRect/>
          </a:stretch>
        </p:blipFill>
        <p:spPr bwMode="auto">
          <a:xfrm>
            <a:off x="5436096" y="1052736"/>
            <a:ext cx="2944813" cy="2736304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" name="Picture 7" descr="DSC00431"/>
          <p:cNvPicPr>
            <a:picLocks noChangeAspect="1" noChangeArrowheads="1"/>
          </p:cNvPicPr>
          <p:nvPr/>
        </p:nvPicPr>
        <p:blipFill>
          <a:blip r:embed="rId3" cstate="print"/>
          <a:srcRect l="41348" t="14239" r="14583" b="23746"/>
          <a:stretch>
            <a:fillRect/>
          </a:stretch>
        </p:blipFill>
        <p:spPr bwMode="auto">
          <a:xfrm>
            <a:off x="467544" y="1052736"/>
            <a:ext cx="2865512" cy="3024336"/>
          </a:xfrm>
          <a:prstGeom prst="rect">
            <a:avLst/>
          </a:prstGeom>
          <a:noFill/>
        </p:spPr>
      </p:pic>
      <p:pic>
        <p:nvPicPr>
          <p:cNvPr id="17" name="Picture 2" descr="C:\Users\dns\Pictures\Джорж\Визит в  гимназию №56\DSCN25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3796684" cy="3024336"/>
          </a:xfrm>
          <a:prstGeom prst="rect">
            <a:avLst/>
          </a:prstGeom>
          <a:noFill/>
        </p:spPr>
      </p:pic>
      <p:sp>
        <p:nvSpPr>
          <p:cNvPr id="19" name="Содержимое 4"/>
          <p:cNvSpPr txBox="1">
            <a:spLocks/>
          </p:cNvSpPr>
          <p:nvPr/>
        </p:nvSpPr>
        <p:spPr>
          <a:xfrm>
            <a:off x="611560" y="5157192"/>
            <a:ext cx="7632848" cy="14674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2400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Является то, что они  первого дня  работы имеют те же самые обязанности и несут туже самую ответственность, что и опытные коллеги. </a:t>
            </a:r>
            <a:endParaRPr kumimoji="0" lang="ru-RU" sz="2400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251520" y="332656"/>
            <a:ext cx="8425756" cy="1152128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noProof="0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Особенности труда начинающего педагога</a:t>
            </a: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259632" y="5229200"/>
            <a:ext cx="7488238" cy="1224136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1.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Наставник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– молодой 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учитель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оба из 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одного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образовательного 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учреждения</a:t>
            </a:r>
            <a:endParaRPr lang="ru-RU" sz="2800" b="1" u="sng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971600" y="3645024"/>
            <a:ext cx="6768752" cy="1296144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2 .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Наставник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– молодой 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учитель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из </a:t>
            </a:r>
          </a:p>
          <a:p>
            <a:pPr algn="ctr"/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разных школ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города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23528" y="1988840"/>
            <a:ext cx="6480720" cy="1368152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Организация </a:t>
            </a:r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педагогических</a:t>
            </a:r>
          </a:p>
          <a:p>
            <a:pPr algn="ctr"/>
            <a:r>
              <a:rPr lang="ru-RU" sz="2800" b="1" u="sng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практик для студентов </a:t>
            </a:r>
            <a:r>
              <a:rPr lang="ru-RU" sz="280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Томских ВУЗОВ</a:t>
            </a:r>
            <a:endParaRPr lang="ru-RU" sz="2800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5110" name="Rectangle 6"/>
          <p:cNvSpPr>
            <a:spLocks/>
          </p:cNvSpPr>
          <p:nvPr/>
        </p:nvSpPr>
        <p:spPr bwMode="auto">
          <a:xfrm>
            <a:off x="611188" y="0"/>
            <a:ext cx="82184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8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7" descr="Disign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79"/>
            <a:ext cx="2250040" cy="2542763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32656"/>
            <a:ext cx="8280920" cy="63408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small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  <a:cs typeface="+mj-cs"/>
              </a:rPr>
              <a:t>Система наставничества</a:t>
            </a:r>
            <a:endParaRPr kumimoji="0" lang="ru-RU" sz="3200" b="1" i="0" u="none" strike="noStrike" kern="1200" cap="small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Организация педагогических практик для студентов</a:t>
            </a:r>
            <a:endParaRPr lang="ru-RU" sz="36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3" descr="C:\Documents and Settings\teacher\Рабочий стол\Фото пролог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530031" cy="264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C:\Users\dns\Desktop\Documents\Мои выступления\Для педсовета 18мая 2009г\фото Я и Ира с доской на уроках\DSC00097.JPG"/>
          <p:cNvPicPr>
            <a:picLocks noChangeAspect="1" noChangeArrowheads="1"/>
          </p:cNvPicPr>
          <p:nvPr/>
        </p:nvPicPr>
        <p:blipFill>
          <a:blip r:embed="rId3" cstate="print"/>
          <a:srcRect l="1116" t="20200"/>
          <a:stretch>
            <a:fillRect/>
          </a:stretch>
        </p:blipFill>
        <p:spPr bwMode="auto">
          <a:xfrm>
            <a:off x="4355976" y="2492896"/>
            <a:ext cx="413229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5157192"/>
            <a:ext cx="3240360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Студенты ТГУ    ХФ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5733256"/>
            <a:ext cx="3240360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Студенты ТГПУ    ЕФ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Содержание работы путем двухстороннего взаимодействия  наставник - ученик</a:t>
            </a:r>
            <a:endParaRPr lang="ru-RU" sz="3200" b="1" dirty="0">
              <a:solidFill>
                <a:srgbClr val="0000CC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67544" y="3284984"/>
            <a:ext cx="7467600" cy="33409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- Индивидуальные консультации;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-Помощь в решении конкретных поставленных задач;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Совместное посещение уроков и анализ опыта коллег;</a:t>
            </a:r>
          </a:p>
          <a:p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-Совместная подготовка выступление, публикаций в соавторстве.</a:t>
            </a:r>
            <a:endParaRPr lang="ru-RU" sz="28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4" name="Рисунок 13" descr="IMG_1338 copy.jpg"/>
          <p:cNvPicPr>
            <a:picLocks noChangeAspect="1"/>
          </p:cNvPicPr>
          <p:nvPr/>
        </p:nvPicPr>
        <p:blipFill>
          <a:blip r:embed="rId2" cstate="print"/>
          <a:srcRect r="9734"/>
          <a:stretch>
            <a:fillRect/>
          </a:stretch>
        </p:blipFill>
        <p:spPr>
          <a:xfrm>
            <a:off x="4788024" y="1412776"/>
            <a:ext cx="2808927" cy="205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 descr="C:\Users\dns\Desktop\Documents\Конкурсы учителей\КОНКУРСЫ до 2009года\Всероссийский конкурс Мой лучший урок 2007\фото по нефти\НЕФТЬ№26.JPG"/>
          <p:cNvPicPr>
            <a:picLocks noChangeAspect="1" noChangeArrowheads="1"/>
          </p:cNvPicPr>
          <p:nvPr/>
        </p:nvPicPr>
        <p:blipFill>
          <a:blip r:embed="rId3" cstate="print"/>
          <a:srcRect l="4216" t="26232"/>
          <a:stretch>
            <a:fillRect/>
          </a:stretch>
        </p:blipFill>
        <p:spPr bwMode="auto">
          <a:xfrm>
            <a:off x="1403648" y="1412776"/>
            <a:ext cx="2664296" cy="187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 четырьмя стрелками 4"/>
          <p:cNvSpPr/>
          <p:nvPr/>
        </p:nvSpPr>
        <p:spPr>
          <a:xfrm>
            <a:off x="3004449" y="2919331"/>
            <a:ext cx="2664296" cy="2016224"/>
          </a:xfrm>
          <a:prstGeom prst="quad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1628800"/>
            <a:ext cx="3384376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Самоанализ урока и анализ метод. литературы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3501008"/>
            <a:ext cx="2583904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Неготовность к инновационной деятельности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5157192"/>
            <a:ext cx="3384376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Отсутствие умений применять коммуникативные способности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573016"/>
            <a:ext cx="2484784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Страх перед  публичным выступлением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32656"/>
            <a:ext cx="7992888" cy="12241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Наиболее часто встречаемые  затруднения, в работе молодых педагогов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7992888" cy="8640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Совместная работа наставника и молодого учителя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556792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acher\Мои документы\СТЕФАНОВА А.В\Проекты\Международный проект НАША ПИЩА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 l="7584" r="7180" b="14141"/>
          <a:stretch>
            <a:fillRect/>
          </a:stretch>
        </p:blipFill>
        <p:spPr bwMode="auto">
          <a:xfrm>
            <a:off x="3851920" y="1628800"/>
            <a:ext cx="4357718" cy="329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DSCN2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701513" cy="360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2656"/>
            <a:ext cx="7992888" cy="108012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>План решения затруднений молодого учителя 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5229200"/>
            <a:ext cx="439248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Семинары – практикумы;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Методическую копилку</a:t>
            </a:r>
            <a:endParaRPr lang="ru-RU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2881</TotalTime>
  <Words>476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Times New Roman</vt:lpstr>
      <vt:lpstr>Wingdings</vt:lpstr>
      <vt:lpstr>Wingdings 2</vt:lpstr>
      <vt:lpstr>Эркер</vt:lpstr>
      <vt:lpstr>Наставничество, как развивающее пространство молодого специалиста</vt:lpstr>
      <vt:lpstr>Презентация PowerPoint</vt:lpstr>
      <vt:lpstr>Презентация PowerPoint</vt:lpstr>
      <vt:lpstr>Презентация PowerPoint</vt:lpstr>
      <vt:lpstr>Организация педагогических практик для студентов</vt:lpstr>
      <vt:lpstr> Содержание работы путем двухстороннего взаимодействия  наставник - ученик</vt:lpstr>
      <vt:lpstr>Презентация PowerPoint</vt:lpstr>
      <vt:lpstr>Презентация PowerPoint</vt:lpstr>
      <vt:lpstr>Презентация PowerPoint</vt:lpstr>
      <vt:lpstr>Профессиональное становление молодого специалиста сегодня невозможно без использования  ИКТ технологий</vt:lpstr>
      <vt:lpstr>Использование интерактивной доски организует процесс обучения и контроль знаний учащихся, но…</vt:lpstr>
      <vt:lpstr>Использование высокотехнологичных средств обучения – модульной системы экспериментов PROLOg</vt:lpstr>
      <vt:lpstr>Модульная система экспериментов PROLОg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Notebook</dc:creator>
  <cp:lastModifiedBy>User</cp:lastModifiedBy>
  <cp:revision>366</cp:revision>
  <dcterms:created xsi:type="dcterms:W3CDTF">2010-12-17T04:08:32Z</dcterms:created>
  <dcterms:modified xsi:type="dcterms:W3CDTF">2017-10-19T05:35:12Z</dcterms:modified>
</cp:coreProperties>
</file>