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sldIdLst>
    <p:sldId id="325" r:id="rId2"/>
    <p:sldId id="322" r:id="rId3"/>
    <p:sldId id="264" r:id="rId4"/>
    <p:sldId id="270" r:id="rId5"/>
    <p:sldId id="272" r:id="rId6"/>
    <p:sldId id="275" r:id="rId7"/>
    <p:sldId id="305" r:id="rId8"/>
    <p:sldId id="285" r:id="rId9"/>
    <p:sldId id="292" r:id="rId10"/>
    <p:sldId id="294" r:id="rId11"/>
    <p:sldId id="297" r:id="rId12"/>
    <p:sldId id="301" r:id="rId13"/>
    <p:sldId id="303" r:id="rId14"/>
    <p:sldId id="349" r:id="rId15"/>
    <p:sldId id="331" r:id="rId16"/>
    <p:sldId id="345" r:id="rId17"/>
    <p:sldId id="348" r:id="rId18"/>
    <p:sldId id="347" r:id="rId19"/>
    <p:sldId id="351" r:id="rId20"/>
    <p:sldId id="352" r:id="rId21"/>
    <p:sldId id="350" r:id="rId22"/>
    <p:sldId id="336" r:id="rId23"/>
    <p:sldId id="337" r:id="rId24"/>
    <p:sldId id="339" r:id="rId25"/>
    <p:sldId id="340" r:id="rId26"/>
    <p:sldId id="341" r:id="rId27"/>
    <p:sldId id="343" r:id="rId28"/>
    <p:sldId id="33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66"/>
    <a:srgbClr val="4EC84E"/>
    <a:srgbClr val="FF9966"/>
    <a:srgbClr val="6600FF"/>
    <a:srgbClr val="FF66FF"/>
    <a:srgbClr val="000000"/>
    <a:srgbClr val="CC66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38" autoAdjust="0"/>
    <p:restoredTop sz="94664" autoAdjust="0"/>
  </p:normalViewPr>
  <p:slideViewPr>
    <p:cSldViewPr>
      <p:cViewPr varScale="1">
        <p:scale>
          <a:sx n="111" d="100"/>
          <a:sy n="111" d="100"/>
        </p:scale>
        <p:origin x="-17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1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FFFF"/>
                </a:solidFill>
              </a:rPr>
              <a:t>Питание</a:t>
            </a:r>
            <a:r>
              <a:rPr lang="ru-RU" baseline="0" dirty="0" smtClean="0">
                <a:solidFill>
                  <a:srgbClr val="00FFFF"/>
                </a:solidFill>
              </a:rPr>
              <a:t> школьников в гимназии №56</a:t>
            </a:r>
            <a:endParaRPr lang="ru-RU" dirty="0">
              <a:solidFill>
                <a:srgbClr val="00FFFF"/>
              </a:solidFill>
            </a:endParaRPr>
          </a:p>
        </c:rich>
      </c:tx>
    </c:title>
    <c:view3D>
      <c:perspective val="30"/>
    </c:view3D>
    <c:plotArea>
      <c:layout>
        <c:manualLayout>
          <c:layoutTarget val="inner"/>
          <c:xMode val="edge"/>
          <c:yMode val="edge"/>
          <c:x val="0.14153032954214059"/>
          <c:y val="2.7421800926228902E-2"/>
          <c:w val="0.50799893068921964"/>
          <c:h val="0.3666211745118123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НЕПРАВИЛЬЕ ПИТАНИЕ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Лист1!$A$2:$A$5</c:f>
              <c:strCache>
                <c:ptCount val="4"/>
                <c:pt idx="0">
                  <c:v>2006-2007УЧ.Г</c:v>
                </c:pt>
                <c:pt idx="1">
                  <c:v>2007-2008уч.г</c:v>
                </c:pt>
                <c:pt idx="2">
                  <c:v>2008-2009уч.г.</c:v>
                </c:pt>
                <c:pt idx="3">
                  <c:v>2009-2010уч.г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0.51</c:v>
                </c:pt>
                <c:pt idx="1">
                  <c:v>0.47000000000000008</c:v>
                </c:pt>
                <c:pt idx="2">
                  <c:v>0.4</c:v>
                </c:pt>
                <c:pt idx="3">
                  <c:v>0.35000000000000031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ПРАВИЛЬНОЕ ПИТАНИЕ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2006-2007УЧ.Г</c:v>
                </c:pt>
                <c:pt idx="1">
                  <c:v>2007-2008уч.г</c:v>
                </c:pt>
                <c:pt idx="2">
                  <c:v>2008-2009уч.г.</c:v>
                </c:pt>
                <c:pt idx="3">
                  <c:v>2009-2010уч.г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0.49000000000000032</c:v>
                </c:pt>
                <c:pt idx="1">
                  <c:v>0.53</c:v>
                </c:pt>
                <c:pt idx="2">
                  <c:v>0.60000000000000064</c:v>
                </c:pt>
                <c:pt idx="3">
                  <c:v>0.65000000000000113</c:v>
                </c:pt>
              </c:numCache>
            </c:numRef>
          </c:val>
        </c:ser>
        <c:shape val="cylinder"/>
        <c:axId val="69784704"/>
        <c:axId val="69786240"/>
        <c:axId val="70956352"/>
      </c:bar3DChart>
      <c:catAx>
        <c:axId val="69784704"/>
        <c:scaling>
          <c:orientation val="minMax"/>
        </c:scaling>
        <c:axPos val="b"/>
        <c:majorTickMark val="none"/>
        <c:tickLblPos val="nextTo"/>
        <c:crossAx val="69786240"/>
        <c:crosses val="autoZero"/>
        <c:auto val="1"/>
        <c:lblAlgn val="ctr"/>
        <c:lblOffset val="100"/>
      </c:catAx>
      <c:valAx>
        <c:axId val="69786240"/>
        <c:scaling>
          <c:orientation val="minMax"/>
        </c:scaling>
        <c:axPos val="l"/>
        <c:majorGridlines/>
        <c:title/>
        <c:numFmt formatCode="0%" sourceLinked="1"/>
        <c:majorTickMark val="none"/>
        <c:tickLblPos val="nextTo"/>
        <c:crossAx val="69784704"/>
        <c:crosses val="autoZero"/>
        <c:crossBetween val="between"/>
      </c:valAx>
      <c:serAx>
        <c:axId val="70956352"/>
        <c:scaling>
          <c:orientation val="minMax"/>
        </c:scaling>
        <c:axPos val="b"/>
        <c:majorTickMark val="none"/>
        <c:tickLblPos val="nextTo"/>
        <c:crossAx val="69786240"/>
        <c:crosses val="autoZero"/>
      </c:ser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 b="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7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800080"/>
            </a:solidFill>
            <a:ln w="9001">
              <a:solidFill>
                <a:schemeClr val="tx1"/>
              </a:solidFill>
              <a:prstDash val="solid"/>
            </a:ln>
          </c:spPr>
          <c:dLbls>
            <c:showVal val="1"/>
          </c:dLbls>
          <c:cat>
            <c:numRef>
              <c:f>Sheet1!$B$1:$E$1</c:f>
              <c:numCache>
                <c:formatCode>mmm/yy</c:formatCode>
                <c:ptCount val="4"/>
                <c:pt idx="0">
                  <c:v>39417</c:v>
                </c:pt>
                <c:pt idx="1">
                  <c:v>39539</c:v>
                </c:pt>
                <c:pt idx="2">
                  <c:v>39692</c:v>
                </c:pt>
                <c:pt idx="3">
                  <c:v>39814</c:v>
                </c:pt>
              </c:numCache>
            </c:numRef>
          </c:cat>
          <c:val>
            <c:numRef>
              <c:f>Sheet1!$B$2:$E$2</c:f>
              <c:numCache>
                <c:formatCode>0%</c:formatCode>
                <c:ptCount val="4"/>
                <c:pt idx="0">
                  <c:v>0.24000000000000021</c:v>
                </c:pt>
                <c:pt idx="1">
                  <c:v>0.26</c:v>
                </c:pt>
                <c:pt idx="2">
                  <c:v>0.23</c:v>
                </c:pt>
                <c:pt idx="3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CC00"/>
            </a:solidFill>
            <a:ln w="9001">
              <a:solidFill>
                <a:schemeClr val="tx1"/>
              </a:solidFill>
              <a:prstDash val="solid"/>
            </a:ln>
          </c:spPr>
          <c:dLbls>
            <c:showVal val="1"/>
          </c:dLbls>
          <c:cat>
            <c:numRef>
              <c:f>Sheet1!$B$1:$E$1</c:f>
              <c:numCache>
                <c:formatCode>mmm/yy</c:formatCode>
                <c:ptCount val="4"/>
                <c:pt idx="0">
                  <c:v>39417</c:v>
                </c:pt>
                <c:pt idx="1">
                  <c:v>39539</c:v>
                </c:pt>
                <c:pt idx="2">
                  <c:v>39692</c:v>
                </c:pt>
                <c:pt idx="3">
                  <c:v>39814</c:v>
                </c:pt>
              </c:numCache>
            </c:numRef>
          </c:cat>
          <c:val>
            <c:numRef>
              <c:f>Sheet1!$B$3:$E$3</c:f>
              <c:numCache>
                <c:formatCode>0%</c:formatCode>
                <c:ptCount val="4"/>
                <c:pt idx="0">
                  <c:v>0.76000000000000101</c:v>
                </c:pt>
                <c:pt idx="1">
                  <c:v>0.74000000000000088</c:v>
                </c:pt>
                <c:pt idx="2">
                  <c:v>0.7700000001314814</c:v>
                </c:pt>
                <c:pt idx="3">
                  <c:v>0.77000000000000102</c:v>
                </c:pt>
              </c:numCache>
            </c:numRef>
          </c:val>
        </c:ser>
        <c:dLbls>
          <c:showVal val="1"/>
        </c:dLbls>
        <c:gapWidth val="75"/>
        <c:shape val="cylinder"/>
        <c:axId val="77242752"/>
        <c:axId val="77244288"/>
        <c:axId val="0"/>
      </c:bar3DChart>
      <c:dateAx>
        <c:axId val="77242752"/>
        <c:scaling>
          <c:orientation val="minMax"/>
        </c:scaling>
        <c:axPos val="b"/>
        <c:numFmt formatCode="mmm/yy" sourceLinked="0"/>
        <c:majorTickMark val="none"/>
        <c:tickLblPos val="low"/>
        <c:spPr>
          <a:ln w="22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7244288"/>
        <c:crosses val="autoZero"/>
        <c:auto val="1"/>
        <c:lblOffset val="100"/>
        <c:baseTimeUnit val="months"/>
        <c:majorUnit val="3"/>
        <c:majorTimeUnit val="months"/>
        <c:minorUnit val="1"/>
        <c:minorTimeUnit val="months"/>
      </c:dateAx>
      <c:valAx>
        <c:axId val="77244288"/>
        <c:scaling>
          <c:orientation val="minMax"/>
        </c:scaling>
        <c:axPos val="l"/>
        <c:numFmt formatCode="0%" sourceLinked="1"/>
        <c:majorTickMark val="none"/>
        <c:tickLblPos val="nextTo"/>
        <c:spPr>
          <a:ln w="22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7242752"/>
        <c:crosses val="autoZero"/>
        <c:crossBetween val="between"/>
      </c:valAx>
      <c:spPr>
        <a:noFill/>
        <a:ln w="18001">
          <a:noFill/>
        </a:ln>
      </c:spPr>
    </c:plotArea>
    <c:legend>
      <c:legendPos val="b"/>
      <c:spPr>
        <a:noFill/>
        <a:ln w="2250">
          <a:solidFill>
            <a:schemeClr val="tx1"/>
          </a:solidFill>
          <a:prstDash val="solid"/>
        </a:ln>
      </c:spPr>
      <c:txPr>
        <a:bodyPr/>
        <a:lstStyle/>
        <a:p>
          <a:pPr>
            <a:defRPr sz="117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7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3578595317725759E-2"/>
          <c:y val="5.7553956834532523E-2"/>
          <c:w val="0.67335562987736897"/>
          <c:h val="0.8033573141486816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вторые блюда</c:v>
                </c:pt>
              </c:strCache>
            </c:strRef>
          </c:tx>
          <c:spPr>
            <a:solidFill>
              <a:srgbClr val="FFCC00"/>
            </a:solidFill>
            <a:ln w="12740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 5-6кл</c:v>
                </c:pt>
                <c:pt idx="1">
                  <c:v>7-8кл</c:v>
                </c:pt>
                <c:pt idx="2">
                  <c:v>11кл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0.39000000000000062</c:v>
                </c:pt>
                <c:pt idx="1">
                  <c:v>0.18000000000000024</c:v>
                </c:pt>
                <c:pt idx="2">
                  <c:v>0.41000000000000031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пирожки</c:v>
                </c:pt>
              </c:strCache>
            </c:strRef>
          </c:tx>
          <c:spPr>
            <a:solidFill>
              <a:srgbClr val="33CCCC"/>
            </a:solidFill>
            <a:ln w="12740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 5-6кл</c:v>
                </c:pt>
                <c:pt idx="1">
                  <c:v>7-8кл</c:v>
                </c:pt>
                <c:pt idx="2">
                  <c:v>11кл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0.4</c:v>
                </c:pt>
                <c:pt idx="1">
                  <c:v>0.27</c:v>
                </c:pt>
                <c:pt idx="2">
                  <c:v>0.41000000000000031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шоколадки</c:v>
                </c:pt>
              </c:strCache>
            </c:strRef>
          </c:tx>
          <c:spPr>
            <a:solidFill>
              <a:srgbClr val="993300"/>
            </a:solidFill>
            <a:ln w="12740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 5-6кл</c:v>
                </c:pt>
                <c:pt idx="1">
                  <c:v>7-8кл</c:v>
                </c:pt>
                <c:pt idx="2">
                  <c:v>11кл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0.18000000000000024</c:v>
                </c:pt>
                <c:pt idx="1">
                  <c:v>0.27</c:v>
                </c:pt>
                <c:pt idx="2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супы</c:v>
                </c:pt>
              </c:strCache>
            </c:strRef>
          </c:tx>
          <c:spPr>
            <a:solidFill>
              <a:srgbClr val="CC99FF"/>
            </a:solidFill>
            <a:ln w="12740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 5-6кл</c:v>
                </c:pt>
                <c:pt idx="1">
                  <c:v>7-8кл</c:v>
                </c:pt>
                <c:pt idx="2">
                  <c:v>11кл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0.29000000000000031</c:v>
                </c:pt>
                <c:pt idx="1">
                  <c:v>0.13</c:v>
                </c:pt>
                <c:pt idx="2">
                  <c:v>8.0000000000000043E-2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бутерброды</c:v>
                </c:pt>
              </c:strCache>
            </c:strRef>
          </c:tx>
          <c:spPr>
            <a:solidFill>
              <a:srgbClr val="FFFFFF"/>
            </a:solidFill>
            <a:ln w="12740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 5-6кл</c:v>
                </c:pt>
                <c:pt idx="1">
                  <c:v>7-8кл</c:v>
                </c:pt>
                <c:pt idx="2">
                  <c:v>11кл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0.33000000000000074</c:v>
                </c:pt>
                <c:pt idx="1">
                  <c:v>0.16</c:v>
                </c:pt>
                <c:pt idx="2">
                  <c:v>0.25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сок</c:v>
                </c:pt>
              </c:strCache>
            </c:strRef>
          </c:tx>
          <c:spPr>
            <a:solidFill>
              <a:srgbClr val="333333"/>
            </a:solidFill>
            <a:ln w="12740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 5-6кл</c:v>
                </c:pt>
                <c:pt idx="1">
                  <c:v>7-8кл</c:v>
                </c:pt>
                <c:pt idx="2">
                  <c:v>11кл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0.4</c:v>
                </c:pt>
                <c:pt idx="1">
                  <c:v>0.37000000000000038</c:v>
                </c:pt>
                <c:pt idx="2">
                  <c:v>0.16</c:v>
                </c:pt>
              </c:numCache>
            </c:numRef>
          </c:val>
        </c:ser>
        <c:gapDepth val="0"/>
        <c:shape val="cylinder"/>
        <c:axId val="73988352"/>
        <c:axId val="75202560"/>
        <c:axId val="0"/>
      </c:bar3DChart>
      <c:catAx>
        <c:axId val="73988352"/>
        <c:scaling>
          <c:orientation val="minMax"/>
        </c:scaling>
        <c:axPos val="b"/>
        <c:numFmt formatCode="General" sourceLinked="1"/>
        <c:tickLblPos val="low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5202560"/>
        <c:crosses val="autoZero"/>
        <c:auto val="1"/>
        <c:lblAlgn val="ctr"/>
        <c:lblOffset val="100"/>
        <c:tickLblSkip val="1"/>
        <c:tickMarkSkip val="1"/>
      </c:catAx>
      <c:valAx>
        <c:axId val="75202560"/>
        <c:scaling>
          <c:orientation val="minMax"/>
        </c:scaling>
        <c:axPos val="l"/>
        <c:majorGridlines>
          <c:spPr>
            <a:ln w="3185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3988352"/>
        <c:crosses val="autoZero"/>
        <c:crossBetween val="between"/>
      </c:valAx>
      <c:spPr>
        <a:noFill/>
        <a:ln w="25479">
          <a:noFill/>
        </a:ln>
      </c:spPr>
    </c:plotArea>
    <c:legend>
      <c:legendPos val="r"/>
      <c:layout>
        <c:manualLayout>
          <c:xMode val="edge"/>
          <c:yMode val="edge"/>
          <c:x val="0.75919732441471688"/>
          <c:y val="0.24700239808153512"/>
          <c:w val="0.21203335184760783"/>
          <c:h val="0.46667663748735372"/>
        </c:manualLayout>
      </c:layout>
      <c:spPr>
        <a:noFill/>
        <a:ln w="3185">
          <a:solidFill>
            <a:schemeClr val="tx1"/>
          </a:solidFill>
          <a:prstDash val="solid"/>
        </a:ln>
      </c:spPr>
      <c:txPr>
        <a:bodyPr/>
        <a:lstStyle/>
        <a:p>
          <a:pPr>
            <a:defRPr sz="166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8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537013801756593E-2"/>
          <c:y val="3.3009708737864081E-2"/>
          <c:w val="0.70012547051443152"/>
          <c:h val="0.8640776699029125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пользой</c:v>
                </c:pt>
              </c:strCache>
            </c:strRef>
          </c:tx>
          <c:spPr>
            <a:solidFill>
              <a:schemeClr val="accent1"/>
            </a:solidFill>
            <a:ln w="11084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5-6кл</c:v>
                </c:pt>
                <c:pt idx="1">
                  <c:v>7-8кл</c:v>
                </c:pt>
                <c:pt idx="2">
                  <c:v>11кл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0.18000000000000024</c:v>
                </c:pt>
                <c:pt idx="1">
                  <c:v>0.16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Личн. Пристр</c:v>
                </c:pt>
              </c:strCache>
            </c:strRef>
          </c:tx>
          <c:spPr>
            <a:solidFill>
              <a:srgbClr val="CC99FF"/>
            </a:solidFill>
            <a:ln w="11084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5-6кл</c:v>
                </c:pt>
                <c:pt idx="1">
                  <c:v>7-8кл</c:v>
                </c:pt>
                <c:pt idx="2">
                  <c:v>11кл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0.72000000000000064</c:v>
                </c:pt>
                <c:pt idx="1">
                  <c:v>0.83000000000000063</c:v>
                </c:pt>
                <c:pt idx="2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стоимостью</c:v>
                </c:pt>
              </c:strCache>
            </c:strRef>
          </c:tx>
          <c:spPr>
            <a:solidFill>
              <a:schemeClr val="hlink"/>
            </a:solidFill>
            <a:ln w="11084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5-6кл</c:v>
                </c:pt>
                <c:pt idx="1">
                  <c:v>7-8кл</c:v>
                </c:pt>
                <c:pt idx="2">
                  <c:v>11кл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0.51</c:v>
                </c:pt>
                <c:pt idx="1">
                  <c:v>0.35000000000000031</c:v>
                </c:pt>
                <c:pt idx="2">
                  <c:v>0.38000000000000073</c:v>
                </c:pt>
              </c:numCache>
            </c:numRef>
          </c:val>
        </c:ser>
        <c:gapDepth val="0"/>
        <c:shape val="cylinder"/>
        <c:axId val="76093312"/>
        <c:axId val="76094848"/>
        <c:axId val="0"/>
      </c:bar3DChart>
      <c:catAx>
        <c:axId val="76093312"/>
        <c:scaling>
          <c:orientation val="minMax"/>
        </c:scaling>
        <c:axPos val="b"/>
        <c:numFmt formatCode="General" sourceLinked="1"/>
        <c:tickLblPos val="low"/>
        <c:spPr>
          <a:ln w="27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094848"/>
        <c:crosses val="autoZero"/>
        <c:auto val="1"/>
        <c:lblAlgn val="ctr"/>
        <c:lblOffset val="100"/>
        <c:tickLblSkip val="1"/>
        <c:tickMarkSkip val="1"/>
      </c:catAx>
      <c:valAx>
        <c:axId val="76094848"/>
        <c:scaling>
          <c:orientation val="minMax"/>
        </c:scaling>
        <c:axPos val="l"/>
        <c:majorGridlines>
          <c:spPr>
            <a:ln w="2771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27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093312"/>
        <c:crosses val="autoZero"/>
        <c:crossBetween val="between"/>
      </c:valAx>
      <c:spPr>
        <a:noFill/>
        <a:ln w="22167">
          <a:noFill/>
        </a:ln>
      </c:spPr>
    </c:plotArea>
    <c:legend>
      <c:legendPos val="r"/>
      <c:layout>
        <c:manualLayout>
          <c:xMode val="edge"/>
          <c:yMode val="edge"/>
          <c:x val="0.75802551322471057"/>
          <c:y val="0.41553398058252428"/>
          <c:w val="0.20940622037433704"/>
          <c:h val="0.24890925074083275"/>
        </c:manualLayout>
      </c:layout>
      <c:spPr>
        <a:noFill/>
        <a:ln w="2771">
          <a:solidFill>
            <a:schemeClr val="tx1"/>
          </a:solidFill>
          <a:prstDash val="solid"/>
        </a:ln>
      </c:spPr>
      <c:txPr>
        <a:bodyPr/>
        <a:lstStyle/>
        <a:p>
          <a:pPr>
            <a:defRPr sz="122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9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76190476190506"/>
          <c:y val="5.2757793764988022E-2"/>
          <c:w val="0.59206349206349262"/>
          <c:h val="0.8081534772182256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полезными</c:v>
                </c:pt>
              </c:strCache>
            </c:strRef>
          </c:tx>
          <c:spPr>
            <a:solidFill>
              <a:srgbClr val="CC99FF"/>
            </a:solidFill>
            <a:ln w="14701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5-6кл.</c:v>
                </c:pt>
                <c:pt idx="1">
                  <c:v>7-8кл.</c:v>
                </c:pt>
                <c:pt idx="2">
                  <c:v>11кл.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0.64000000000000123</c:v>
                </c:pt>
                <c:pt idx="1">
                  <c:v>0.8</c:v>
                </c:pt>
                <c:pt idx="2">
                  <c:v>0.70000000000000062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вредными</c:v>
                </c:pt>
              </c:strCache>
            </c:strRef>
          </c:tx>
          <c:spPr>
            <a:solidFill>
              <a:srgbClr val="00FF00"/>
            </a:solidFill>
            <a:ln w="14701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5-6кл.</c:v>
                </c:pt>
                <c:pt idx="1">
                  <c:v>7-8кл.</c:v>
                </c:pt>
                <c:pt idx="2">
                  <c:v>11кл.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0.36000000000000032</c:v>
                </c:pt>
                <c:pt idx="1">
                  <c:v>0.2</c:v>
                </c:pt>
                <c:pt idx="2">
                  <c:v>0.30000000000000032</c:v>
                </c:pt>
              </c:numCache>
            </c:numRef>
          </c:val>
        </c:ser>
        <c:gapDepth val="0"/>
        <c:shape val="cylinder"/>
        <c:axId val="76132352"/>
        <c:axId val="76133888"/>
        <c:axId val="0"/>
      </c:bar3DChart>
      <c:catAx>
        <c:axId val="76132352"/>
        <c:scaling>
          <c:orientation val="minMax"/>
        </c:scaling>
        <c:axPos val="b"/>
        <c:numFmt formatCode="General" sourceLinked="1"/>
        <c:tickLblPos val="low"/>
        <c:spPr>
          <a:ln w="36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8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133888"/>
        <c:crosses val="autoZero"/>
        <c:auto val="1"/>
        <c:lblAlgn val="ctr"/>
        <c:lblOffset val="100"/>
        <c:tickLblSkip val="1"/>
        <c:tickMarkSkip val="1"/>
      </c:catAx>
      <c:valAx>
        <c:axId val="76133888"/>
        <c:scaling>
          <c:orientation val="minMax"/>
        </c:scaling>
        <c:axPos val="l"/>
        <c:majorGridlines>
          <c:spPr>
            <a:ln w="3675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6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8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132352"/>
        <c:crosses val="autoZero"/>
        <c:crossBetween val="between"/>
      </c:valAx>
      <c:spPr>
        <a:noFill/>
        <a:ln w="29401">
          <a:noFill/>
        </a:ln>
      </c:spPr>
    </c:plotArea>
    <c:legend>
      <c:legendPos val="r"/>
      <c:layout>
        <c:manualLayout>
          <c:xMode val="edge"/>
          <c:yMode val="edge"/>
          <c:x val="0.71428571428571463"/>
          <c:y val="0.41486810551558811"/>
          <c:w val="0.24480167618569978"/>
          <c:h val="0.1499151820357402"/>
        </c:manualLayout>
      </c:layout>
      <c:spPr>
        <a:noFill/>
        <a:ln w="3675">
          <a:solidFill>
            <a:schemeClr val="tx1"/>
          </a:solidFill>
          <a:prstDash val="solid"/>
        </a:ln>
      </c:spPr>
      <c:txPr>
        <a:bodyPr/>
        <a:lstStyle/>
        <a:p>
          <a:pPr>
            <a:defRPr sz="191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8883610451306573E-2"/>
          <c:y val="6.9565217391304404E-2"/>
          <c:w val="0.83847980997624649"/>
          <c:h val="0.634782608695652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9900"/>
            </a:solidFill>
            <a:ln w="10310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mmm/yy</c:formatCode>
                <c:ptCount val="4"/>
                <c:pt idx="0">
                  <c:v>39417</c:v>
                </c:pt>
                <c:pt idx="1">
                  <c:v>39539</c:v>
                </c:pt>
                <c:pt idx="2">
                  <c:v>39692</c:v>
                </c:pt>
                <c:pt idx="3">
                  <c:v>39814</c:v>
                </c:pt>
              </c:numCache>
            </c:numRef>
          </c:cat>
          <c:val>
            <c:numRef>
              <c:f>Sheet1!$B$2:$E$2</c:f>
              <c:numCache>
                <c:formatCode>0%</c:formatCode>
                <c:ptCount val="4"/>
                <c:pt idx="0">
                  <c:v>0.72000000000000064</c:v>
                </c:pt>
                <c:pt idx="1">
                  <c:v>0.43000000000000038</c:v>
                </c:pt>
                <c:pt idx="2">
                  <c:v>0.44</c:v>
                </c:pt>
                <c:pt idx="3">
                  <c:v>0.66000000000000114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993366"/>
            </a:solidFill>
            <a:ln w="10310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mmm/yy</c:formatCode>
                <c:ptCount val="4"/>
                <c:pt idx="0">
                  <c:v>39417</c:v>
                </c:pt>
                <c:pt idx="1">
                  <c:v>39539</c:v>
                </c:pt>
                <c:pt idx="2">
                  <c:v>39692</c:v>
                </c:pt>
                <c:pt idx="3">
                  <c:v>39814</c:v>
                </c:pt>
              </c:numCache>
            </c:numRef>
          </c:cat>
          <c:val>
            <c:numRef>
              <c:f>Sheet1!$B$3:$E$3</c:f>
              <c:numCache>
                <c:formatCode>0%</c:formatCode>
                <c:ptCount val="4"/>
                <c:pt idx="0">
                  <c:v>0.28000000000000008</c:v>
                </c:pt>
                <c:pt idx="1">
                  <c:v>0.56999999999999995</c:v>
                </c:pt>
                <c:pt idx="2">
                  <c:v>0.56000000000000005</c:v>
                </c:pt>
                <c:pt idx="3">
                  <c:v>0.34</c:v>
                </c:pt>
              </c:numCache>
            </c:numRef>
          </c:val>
        </c:ser>
        <c:gapDepth val="0"/>
        <c:shape val="cylinder"/>
        <c:axId val="76116352"/>
        <c:axId val="76117888"/>
        <c:axId val="0"/>
      </c:bar3DChart>
      <c:dateAx>
        <c:axId val="76116352"/>
        <c:scaling>
          <c:orientation val="minMax"/>
        </c:scaling>
        <c:axPos val="b"/>
        <c:numFmt formatCode="mmm/yy" sourceLinked="0"/>
        <c:tickLblPos val="low"/>
        <c:spPr>
          <a:ln w="25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117888"/>
        <c:crosses val="autoZero"/>
        <c:auto val="1"/>
        <c:lblOffset val="100"/>
        <c:baseTimeUnit val="months"/>
        <c:majorUnit val="2"/>
        <c:majorTimeUnit val="months"/>
        <c:minorUnit val="1"/>
        <c:minorTimeUnit val="months"/>
      </c:dateAx>
      <c:valAx>
        <c:axId val="76117888"/>
        <c:scaling>
          <c:orientation val="minMax"/>
        </c:scaling>
        <c:axPos val="l"/>
        <c:majorGridlines>
          <c:spPr>
            <a:ln w="2578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25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116352"/>
        <c:crosses val="autoZero"/>
        <c:crossBetween val="between"/>
      </c:valAx>
      <c:spPr>
        <a:noFill/>
        <a:ln w="20620">
          <a:noFill/>
        </a:ln>
      </c:spPr>
    </c:plotArea>
    <c:legend>
      <c:legendPos val="r"/>
      <c:layout>
        <c:manualLayout>
          <c:xMode val="edge"/>
          <c:yMode val="edge"/>
          <c:x val="0.9204275534441817"/>
          <c:y val="0.41449275362318833"/>
          <c:w val="6.9982309480037502E-2"/>
          <c:h val="0.15335414169449949"/>
        </c:manualLayout>
      </c:layout>
      <c:spPr>
        <a:noFill/>
        <a:ln w="2578">
          <a:solidFill>
            <a:schemeClr val="tx1"/>
          </a:solidFill>
          <a:prstDash val="solid"/>
        </a:ln>
      </c:spPr>
      <c:txPr>
        <a:bodyPr/>
        <a:lstStyle/>
        <a:p>
          <a:pPr>
            <a:defRPr sz="112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1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7826086956521729E-2"/>
          <c:y val="8.0769230769230774E-2"/>
          <c:w val="0.76739130434782665"/>
          <c:h val="0.607692307692307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FF00"/>
            </a:solidFill>
            <a:ln w="13069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mmm/yy</c:formatCode>
                <c:ptCount val="4"/>
                <c:pt idx="0">
                  <c:v>39417</c:v>
                </c:pt>
                <c:pt idx="1">
                  <c:v>39539</c:v>
                </c:pt>
                <c:pt idx="2">
                  <c:v>39692</c:v>
                </c:pt>
                <c:pt idx="3">
                  <c:v>39814</c:v>
                </c:pt>
              </c:numCache>
            </c:numRef>
          </c:cat>
          <c:val>
            <c:numRef>
              <c:f>Sheet1!$B$2:$E$2</c:f>
              <c:numCache>
                <c:formatCode>0%</c:formatCode>
                <c:ptCount val="4"/>
                <c:pt idx="0">
                  <c:v>0.76000000000000101</c:v>
                </c:pt>
                <c:pt idx="1">
                  <c:v>0.43000000000000038</c:v>
                </c:pt>
                <c:pt idx="2">
                  <c:v>0.56999999999999995</c:v>
                </c:pt>
                <c:pt idx="3">
                  <c:v>0.750000000000001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CC99FF"/>
            </a:solidFill>
            <a:ln w="13069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mmm/yy</c:formatCode>
                <c:ptCount val="4"/>
                <c:pt idx="0">
                  <c:v>39417</c:v>
                </c:pt>
                <c:pt idx="1">
                  <c:v>39539</c:v>
                </c:pt>
                <c:pt idx="2">
                  <c:v>39692</c:v>
                </c:pt>
                <c:pt idx="3">
                  <c:v>39814</c:v>
                </c:pt>
              </c:numCache>
            </c:numRef>
          </c:cat>
          <c:val>
            <c:numRef>
              <c:f>Sheet1!$B$3:$E$3</c:f>
              <c:numCache>
                <c:formatCode>0%</c:formatCode>
                <c:ptCount val="4"/>
                <c:pt idx="0">
                  <c:v>0.24000000000000021</c:v>
                </c:pt>
                <c:pt idx="1">
                  <c:v>0.58000000000000007</c:v>
                </c:pt>
                <c:pt idx="2">
                  <c:v>0.43000000000000038</c:v>
                </c:pt>
                <c:pt idx="3">
                  <c:v>0.25</c:v>
                </c:pt>
              </c:numCache>
            </c:numRef>
          </c:val>
        </c:ser>
        <c:gapWidth val="10"/>
        <c:gapDepth val="0"/>
        <c:shape val="cylinder"/>
        <c:axId val="76757632"/>
        <c:axId val="76775808"/>
        <c:axId val="0"/>
      </c:bar3DChart>
      <c:dateAx>
        <c:axId val="76757632"/>
        <c:scaling>
          <c:orientation val="minMax"/>
        </c:scaling>
        <c:axPos val="b"/>
        <c:numFmt formatCode="mmm/yy" sourceLinked="0"/>
        <c:tickLblPos val="low"/>
        <c:spPr>
          <a:ln w="32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775808"/>
        <c:crosses val="autoZero"/>
        <c:auto val="1"/>
        <c:lblOffset val="100"/>
        <c:baseTimeUnit val="months"/>
        <c:majorUnit val="2"/>
        <c:majorTimeUnit val="months"/>
        <c:minorUnit val="1"/>
        <c:minorTimeUnit val="months"/>
      </c:dateAx>
      <c:valAx>
        <c:axId val="76775808"/>
        <c:scaling>
          <c:orientation val="minMax"/>
        </c:scaling>
        <c:axPos val="l"/>
        <c:majorGridlines>
          <c:spPr>
            <a:ln w="3267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2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757632"/>
        <c:crosses val="autoZero"/>
        <c:crossBetween val="between"/>
      </c:valAx>
      <c:spPr>
        <a:noFill/>
        <a:ln w="26138">
          <a:noFill/>
        </a:ln>
      </c:spPr>
    </c:plotArea>
    <c:legend>
      <c:legendPos val="r"/>
      <c:layout>
        <c:manualLayout>
          <c:xMode val="edge"/>
          <c:yMode val="edge"/>
          <c:x val="0.88913043478260856"/>
          <c:y val="0.41153846153846207"/>
          <c:w val="5.6568742710665657E-2"/>
          <c:h val="0.10390255924877342"/>
        </c:manualLayout>
      </c:layout>
      <c:spPr>
        <a:noFill/>
        <a:ln w="3267">
          <a:solidFill>
            <a:schemeClr val="tx1"/>
          </a:solidFill>
          <a:prstDash val="solid"/>
        </a:ln>
      </c:spPr>
      <c:txPr>
        <a:bodyPr/>
        <a:lstStyle/>
        <a:p>
          <a:pPr>
            <a:defRPr sz="106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5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7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800080"/>
            </a:solidFill>
            <a:ln w="8849">
              <a:solidFill>
                <a:schemeClr val="tx1"/>
              </a:solidFill>
              <a:prstDash val="solid"/>
            </a:ln>
          </c:spPr>
          <c:dLbls>
            <c:showVal val="1"/>
          </c:dLbls>
          <c:cat>
            <c:numRef>
              <c:f>Sheet1!$B$1:$E$1</c:f>
              <c:numCache>
                <c:formatCode>mmm/yy</c:formatCode>
                <c:ptCount val="4"/>
                <c:pt idx="0">
                  <c:v>39417</c:v>
                </c:pt>
                <c:pt idx="1">
                  <c:v>39539</c:v>
                </c:pt>
                <c:pt idx="2">
                  <c:v>39692</c:v>
                </c:pt>
                <c:pt idx="3">
                  <c:v>39814</c:v>
                </c:pt>
              </c:numCache>
            </c:numRef>
          </c:cat>
          <c:val>
            <c:numRef>
              <c:f>Sheet1!$B$2:$E$2</c:f>
              <c:numCache>
                <c:formatCode>0%</c:formatCode>
                <c:ptCount val="4"/>
                <c:pt idx="0">
                  <c:v>0.9</c:v>
                </c:pt>
                <c:pt idx="1">
                  <c:v>0.8</c:v>
                </c:pt>
                <c:pt idx="2">
                  <c:v>0.820000000131481</c:v>
                </c:pt>
                <c:pt idx="3">
                  <c:v>0.89000000013147995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CC00"/>
            </a:solidFill>
            <a:ln w="8849">
              <a:solidFill>
                <a:schemeClr val="tx1"/>
              </a:solidFill>
              <a:prstDash val="solid"/>
            </a:ln>
          </c:spPr>
          <c:dLbls>
            <c:showVal val="1"/>
          </c:dLbls>
          <c:cat>
            <c:numRef>
              <c:f>Sheet1!$B$1:$E$1</c:f>
              <c:numCache>
                <c:formatCode>mmm/yy</c:formatCode>
                <c:ptCount val="4"/>
                <c:pt idx="0">
                  <c:v>39417</c:v>
                </c:pt>
                <c:pt idx="1">
                  <c:v>39539</c:v>
                </c:pt>
                <c:pt idx="2">
                  <c:v>39692</c:v>
                </c:pt>
                <c:pt idx="3">
                  <c:v>39814</c:v>
                </c:pt>
              </c:numCache>
            </c:numRef>
          </c:cat>
          <c:val>
            <c:numRef>
              <c:f>Sheet1!$B$3:$E$3</c:f>
              <c:numCache>
                <c:formatCode>0%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0.18000000000000022</c:v>
                </c:pt>
                <c:pt idx="3">
                  <c:v>0.11</c:v>
                </c:pt>
              </c:numCache>
            </c:numRef>
          </c:val>
        </c:ser>
        <c:dLbls>
          <c:showVal val="1"/>
        </c:dLbls>
        <c:gapWidth val="75"/>
        <c:shape val="cylinder"/>
        <c:axId val="76523776"/>
        <c:axId val="76537856"/>
        <c:axId val="0"/>
      </c:bar3DChart>
      <c:dateAx>
        <c:axId val="76523776"/>
        <c:scaling>
          <c:orientation val="minMax"/>
        </c:scaling>
        <c:axPos val="b"/>
        <c:numFmt formatCode="mmm/yy" sourceLinked="0"/>
        <c:majorTickMark val="none"/>
        <c:tickLblPos val="low"/>
        <c:spPr>
          <a:ln w="22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537856"/>
        <c:crosses val="autoZero"/>
        <c:auto val="1"/>
        <c:lblOffset val="100"/>
        <c:baseTimeUnit val="months"/>
        <c:majorUnit val="3"/>
        <c:majorTimeUnit val="months"/>
        <c:minorUnit val="1"/>
        <c:minorTimeUnit val="months"/>
      </c:dateAx>
      <c:valAx>
        <c:axId val="76537856"/>
        <c:scaling>
          <c:orientation val="minMax"/>
        </c:scaling>
        <c:axPos val="l"/>
        <c:numFmt formatCode="0%" sourceLinked="1"/>
        <c:majorTickMark val="none"/>
        <c:tickLblPos val="nextTo"/>
        <c:spPr>
          <a:ln w="22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523776"/>
        <c:crosses val="autoZero"/>
        <c:crossBetween val="between"/>
      </c:valAx>
      <c:spPr>
        <a:noFill/>
        <a:ln w="17697">
          <a:noFill/>
        </a:ln>
      </c:spPr>
    </c:plotArea>
    <c:legend>
      <c:legendPos val="b"/>
      <c:spPr>
        <a:noFill/>
        <a:ln w="2212">
          <a:solidFill>
            <a:schemeClr val="tx1"/>
          </a:solidFill>
          <a:prstDash val="solid"/>
        </a:ln>
      </c:spPr>
      <c:txPr>
        <a:bodyPr/>
        <a:lstStyle/>
        <a:p>
          <a:pPr>
            <a:defRPr sz="115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7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800080"/>
            </a:solidFill>
            <a:ln w="14387">
              <a:solidFill>
                <a:schemeClr val="tx1"/>
              </a:solidFill>
              <a:prstDash val="solid"/>
            </a:ln>
          </c:spPr>
          <c:dLbls>
            <c:showVal val="1"/>
          </c:dLbls>
          <c:cat>
            <c:numRef>
              <c:f>Sheet1!$B$1:$E$1</c:f>
              <c:numCache>
                <c:formatCode>mmm/yy</c:formatCode>
                <c:ptCount val="4"/>
                <c:pt idx="0">
                  <c:v>39417</c:v>
                </c:pt>
                <c:pt idx="1">
                  <c:v>39539</c:v>
                </c:pt>
                <c:pt idx="2">
                  <c:v>39692</c:v>
                </c:pt>
                <c:pt idx="3">
                  <c:v>39814</c:v>
                </c:pt>
              </c:numCache>
            </c:numRef>
          </c:cat>
          <c:val>
            <c:numRef>
              <c:f>Sheet1!$B$2:$E$2</c:f>
              <c:numCache>
                <c:formatCode>0%</c:formatCode>
                <c:ptCount val="4"/>
                <c:pt idx="0">
                  <c:v>0.8</c:v>
                </c:pt>
                <c:pt idx="1">
                  <c:v>0.85000000000000064</c:v>
                </c:pt>
                <c:pt idx="2">
                  <c:v>0.89000000013147995</c:v>
                </c:pt>
                <c:pt idx="3">
                  <c:v>0.96000000000000063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CC00"/>
            </a:solidFill>
            <a:ln w="14387">
              <a:solidFill>
                <a:schemeClr val="tx1"/>
              </a:solidFill>
              <a:prstDash val="solid"/>
            </a:ln>
          </c:spPr>
          <c:dLbls>
            <c:showVal val="1"/>
          </c:dLbls>
          <c:cat>
            <c:numRef>
              <c:f>Sheet1!$B$1:$E$1</c:f>
              <c:numCache>
                <c:formatCode>mmm/yy</c:formatCode>
                <c:ptCount val="4"/>
                <c:pt idx="0">
                  <c:v>39417</c:v>
                </c:pt>
                <c:pt idx="1">
                  <c:v>39539</c:v>
                </c:pt>
                <c:pt idx="2">
                  <c:v>39692</c:v>
                </c:pt>
                <c:pt idx="3">
                  <c:v>39814</c:v>
                </c:pt>
              </c:numCache>
            </c:numRef>
          </c:cat>
          <c:val>
            <c:numRef>
              <c:f>Sheet1!$B$3:$E$3</c:f>
              <c:numCache>
                <c:formatCode>0%</c:formatCode>
                <c:ptCount val="4"/>
                <c:pt idx="0">
                  <c:v>0.2</c:v>
                </c:pt>
                <c:pt idx="1">
                  <c:v>0.15000000000000022</c:v>
                </c:pt>
                <c:pt idx="2">
                  <c:v>0.11</c:v>
                </c:pt>
                <c:pt idx="3">
                  <c:v>4.0000000000000022E-2</c:v>
                </c:pt>
              </c:numCache>
            </c:numRef>
          </c:val>
        </c:ser>
        <c:dLbls>
          <c:showVal val="1"/>
        </c:dLbls>
        <c:gapWidth val="75"/>
        <c:shape val="cylinder"/>
        <c:axId val="77043968"/>
        <c:axId val="77053952"/>
        <c:axId val="0"/>
      </c:bar3DChart>
      <c:dateAx>
        <c:axId val="77043968"/>
        <c:scaling>
          <c:orientation val="minMax"/>
        </c:scaling>
        <c:axPos val="b"/>
        <c:numFmt formatCode="mmm/yy" sourceLinked="0"/>
        <c:majorTickMark val="none"/>
        <c:tickLblPos val="low"/>
        <c:spPr>
          <a:ln w="35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7053952"/>
        <c:crosses val="autoZero"/>
        <c:auto val="1"/>
        <c:lblOffset val="100"/>
        <c:baseTimeUnit val="months"/>
        <c:majorUnit val="3"/>
        <c:majorTimeUnit val="months"/>
        <c:minorUnit val="1"/>
        <c:minorTimeUnit val="months"/>
      </c:dateAx>
      <c:valAx>
        <c:axId val="77053952"/>
        <c:scaling>
          <c:orientation val="minMax"/>
        </c:scaling>
        <c:axPos val="l"/>
        <c:numFmt formatCode="0%" sourceLinked="1"/>
        <c:majorTickMark val="none"/>
        <c:tickLblPos val="nextTo"/>
        <c:spPr>
          <a:ln w="35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7043968"/>
        <c:crosses val="autoZero"/>
        <c:crossBetween val="between"/>
      </c:valAx>
      <c:spPr>
        <a:noFill/>
        <a:ln w="28773">
          <a:noFill/>
        </a:ln>
      </c:spPr>
    </c:plotArea>
    <c:legend>
      <c:legendPos val="b"/>
    </c:legend>
    <c:plotVisOnly val="1"/>
    <c:dispBlanksAs val="gap"/>
  </c:chart>
  <c:spPr>
    <a:noFill/>
    <a:ln>
      <a:noFill/>
    </a:ln>
  </c:spPr>
  <c:txPr>
    <a:bodyPr/>
    <a:lstStyle/>
    <a:p>
      <a:pPr>
        <a:defRPr sz="203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7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800080"/>
            </a:solidFill>
            <a:ln w="9899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mmm/yy</c:formatCode>
                <c:ptCount val="4"/>
                <c:pt idx="0">
                  <c:v>39417</c:v>
                </c:pt>
                <c:pt idx="1">
                  <c:v>39539</c:v>
                </c:pt>
                <c:pt idx="2">
                  <c:v>39692</c:v>
                </c:pt>
                <c:pt idx="3">
                  <c:v>39814</c:v>
                </c:pt>
              </c:numCache>
            </c:numRef>
          </c:cat>
          <c:val>
            <c:numRef>
              <c:f>Sheet1!$B$2:$E$2</c:f>
              <c:numCache>
                <c:formatCode>0%</c:formatCode>
                <c:ptCount val="4"/>
                <c:pt idx="0">
                  <c:v>0.39000000000000051</c:v>
                </c:pt>
                <c:pt idx="1">
                  <c:v>0.29000000000000031</c:v>
                </c:pt>
                <c:pt idx="2">
                  <c:v>0.43000000000000038</c:v>
                </c:pt>
                <c:pt idx="3">
                  <c:v>0.33000000000000057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CC00"/>
            </a:solidFill>
            <a:ln w="9899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mmm/yy</c:formatCode>
                <c:ptCount val="4"/>
                <c:pt idx="0">
                  <c:v>39417</c:v>
                </c:pt>
                <c:pt idx="1">
                  <c:v>39539</c:v>
                </c:pt>
                <c:pt idx="2">
                  <c:v>39692</c:v>
                </c:pt>
                <c:pt idx="3">
                  <c:v>39814</c:v>
                </c:pt>
              </c:numCache>
            </c:numRef>
          </c:cat>
          <c:val>
            <c:numRef>
              <c:f>Sheet1!$B$3:$E$3</c:f>
              <c:numCache>
                <c:formatCode>0%</c:formatCode>
                <c:ptCount val="4"/>
                <c:pt idx="0">
                  <c:v>0.61000000000000065</c:v>
                </c:pt>
                <c:pt idx="1">
                  <c:v>0.71000000000000063</c:v>
                </c:pt>
                <c:pt idx="2">
                  <c:v>0.56999999999999995</c:v>
                </c:pt>
                <c:pt idx="3">
                  <c:v>0.64000000000000101</c:v>
                </c:pt>
              </c:numCache>
            </c:numRef>
          </c:val>
        </c:ser>
        <c:gapWidth val="75"/>
        <c:shape val="cylinder"/>
        <c:axId val="76838016"/>
        <c:axId val="76839552"/>
        <c:axId val="0"/>
      </c:bar3DChart>
      <c:dateAx>
        <c:axId val="76838016"/>
        <c:scaling>
          <c:orientation val="minMax"/>
        </c:scaling>
        <c:axPos val="b"/>
        <c:numFmt formatCode="mmm/yy" sourceLinked="0"/>
        <c:majorTickMark val="none"/>
        <c:tickLblPos val="low"/>
        <c:spPr>
          <a:ln w="24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839552"/>
        <c:crosses val="autoZero"/>
        <c:auto val="1"/>
        <c:lblOffset val="100"/>
        <c:baseTimeUnit val="months"/>
        <c:majorUnit val="3"/>
        <c:majorTimeUnit val="months"/>
        <c:minorUnit val="1"/>
        <c:minorTimeUnit val="months"/>
      </c:dateAx>
      <c:valAx>
        <c:axId val="76839552"/>
        <c:scaling>
          <c:orientation val="minMax"/>
        </c:scaling>
        <c:axPos val="l"/>
        <c:majorGridlines>
          <c:spPr>
            <a:ln w="2475">
              <a:solidFill>
                <a:schemeClr val="tx1"/>
              </a:solidFill>
              <a:prstDash val="solid"/>
            </a:ln>
          </c:spPr>
        </c:majorGridlines>
        <c:numFmt formatCode="0%" sourceLinked="1"/>
        <c:maj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4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838016"/>
        <c:crosses val="autoZero"/>
        <c:crossBetween val="between"/>
      </c:valAx>
      <c:spPr>
        <a:noFill/>
        <a:ln w="19799">
          <a:noFill/>
        </a:ln>
      </c:spPr>
    </c:plotArea>
    <c:legend>
      <c:legendPos val="b"/>
      <c:spPr>
        <a:noFill/>
        <a:ln w="2475">
          <a:solidFill>
            <a:schemeClr val="tx1"/>
          </a:solidFill>
          <a:prstDash val="solid"/>
        </a:ln>
      </c:spPr>
      <c:txPr>
        <a:bodyPr/>
        <a:lstStyle/>
        <a:p>
          <a:pPr>
            <a:defRPr sz="129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0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0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0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0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E83B23-ED24-4913-9A3E-8844DC0474C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5C2E2-031B-421E-88B8-E72E03ECFE4B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3142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142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3142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3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144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3144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4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4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4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4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4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4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4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4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5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5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5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5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5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5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5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5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5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145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3146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6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6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6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6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6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6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6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6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6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7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7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7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7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7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7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7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147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3147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7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8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8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8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8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8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148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3148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48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48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48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3149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149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149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149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149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519223A-5E9D-4C8D-AAAB-2E87E9D0DA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A916B-A4FE-4678-B750-82570D5E7A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9CF80-6824-4B06-9454-A07D422FB8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DAFDD8-14B2-48A1-8994-4885FDA85D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E2E1ED-2C5F-4B89-A251-7BB9121C71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72AB35-D7E8-4B90-873C-43BD6D62AF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0F542-637A-480C-8B50-12CF4D72DF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9CD37-AE47-4F2D-8D38-111E683610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AA2EE-77C8-4A8C-BA8F-DD3889250C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F9913-B11E-4A2E-BD07-3E514D4303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3E930-63DA-4F8A-BD75-9246DE271B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D1FB4-D7F6-4102-B4F2-D049632A0A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762FD-E491-4557-B648-A0259F7457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C53D8-B4FA-4975-ADEB-42162CADD7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3040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3040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040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3040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0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0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0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1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1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1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1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1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1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1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041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3041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1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2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2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2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2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2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2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2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2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2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2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3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3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3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3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3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3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04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3043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3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3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4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4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4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4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4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4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4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4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4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4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5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5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5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5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045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3045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5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5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5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5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6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6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046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3046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46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46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46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3046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046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046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3047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3047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79BF676-59E9-420C-B129-B2D134F6354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804" r:id="rId12"/>
    <p:sldLayoutId id="2147483805" r:id="rId13"/>
    <p:sldLayoutId id="2147483806" r:id="rId14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«Пища – вред или польза?»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0897" name="Picture 1" descr="C:\Users\dns\Desktop\Documents\Элективные курсы по химии\Электив 9кл. Производства 2013г\Урок №10 ( наша пища)\Фасфуды картинки\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36912"/>
            <a:ext cx="3960440" cy="3016535"/>
          </a:xfrm>
          <a:prstGeom prst="rect">
            <a:avLst/>
          </a:prstGeom>
          <a:noFill/>
        </p:spPr>
      </p:pic>
      <p:pic>
        <p:nvPicPr>
          <p:cNvPr id="80898" name="Picture 2" descr="C:\Users\dns\Desktop\Documents\Элективные курсы по химии\Электив 9кл. Производства 2013г\Урок №10 ( наша пища)\Фрукты и овощи\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200769" cy="3096344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980728"/>
            <a:ext cx="8229600" cy="217782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Цель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выяснить, соблюдаются ли подростками основы правильного питания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949280"/>
            <a:ext cx="381642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Выполнили: </a:t>
            </a:r>
            <a:r>
              <a:rPr lang="ru-RU" dirty="0" err="1" smtClean="0"/>
              <a:t>Хорошко</a:t>
            </a:r>
            <a:r>
              <a:rPr lang="ru-RU" dirty="0" smtClean="0"/>
              <a:t> Анна, Яркова Мария ученицы 10б класса 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/>
              <a:t> </a:t>
            </a:r>
          </a:p>
        </p:txBody>
      </p:sp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2881313" cy="7191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Ошибка седьмая</a:t>
            </a:r>
          </a:p>
        </p:txBody>
      </p:sp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>
            <a:off x="3059113" y="188913"/>
            <a:ext cx="58340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Малое разнообразие продуктов, </a:t>
            </a: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3635375" y="765175"/>
            <a:ext cx="46640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употребляемых с пищей</a:t>
            </a:r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>
            <a:off x="3924300" y="422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6610" name="Picture 50" descr="DSC000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1700213"/>
            <a:ext cx="2614612" cy="2090737"/>
          </a:xfrm>
          <a:prstGeom prst="rect">
            <a:avLst/>
          </a:prstGeom>
          <a:noFill/>
        </p:spPr>
      </p:pic>
      <p:pic>
        <p:nvPicPr>
          <p:cNvPr id="66612" name="Picture 52" descr="DSC000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628775"/>
            <a:ext cx="2663825" cy="2079625"/>
          </a:xfrm>
          <a:prstGeom prst="rect">
            <a:avLst/>
          </a:prstGeom>
          <a:noFill/>
        </p:spPr>
      </p:pic>
      <p:pic>
        <p:nvPicPr>
          <p:cNvPr id="66613" name="Picture 53" descr="DSC000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4221163"/>
            <a:ext cx="2592387" cy="2024062"/>
          </a:xfrm>
          <a:prstGeom prst="rect">
            <a:avLst/>
          </a:prstGeom>
          <a:noFill/>
        </p:spPr>
      </p:pic>
      <p:pic>
        <p:nvPicPr>
          <p:cNvPr id="66615" name="Picture 55" descr="milk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4221163"/>
            <a:ext cx="2590800" cy="2024062"/>
          </a:xfrm>
          <a:prstGeom prst="rect">
            <a:avLst/>
          </a:prstGeom>
          <a:noFill/>
        </p:spPr>
      </p:pic>
      <p:pic>
        <p:nvPicPr>
          <p:cNvPr id="66618" name="Picture 58" descr="20000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4221163"/>
            <a:ext cx="26654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619" name="Oval 59"/>
          <p:cNvSpPr>
            <a:spLocks noChangeArrowheads="1"/>
          </p:cNvSpPr>
          <p:nvPr/>
        </p:nvSpPr>
        <p:spPr bwMode="auto">
          <a:xfrm>
            <a:off x="2987675" y="2133600"/>
            <a:ext cx="3168650" cy="12954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621" name="Rectangle 61"/>
          <p:cNvSpPr>
            <a:spLocks noChangeArrowheads="1"/>
          </p:cNvSpPr>
          <p:nvPr/>
        </p:nvSpPr>
        <p:spPr bwMode="auto">
          <a:xfrm>
            <a:off x="3492500" y="2276475"/>
            <a:ext cx="2232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 i="1">
                <a:solidFill>
                  <a:srgbClr val="0033CC"/>
                </a:solidFill>
              </a:rPr>
              <a:t>    600 веществ</a:t>
            </a:r>
          </a:p>
          <a:p>
            <a:endParaRPr lang="ru-RU" sz="1800" b="1" i="1">
              <a:solidFill>
                <a:srgbClr val="0033CC"/>
              </a:solidFill>
            </a:endParaRPr>
          </a:p>
          <a:p>
            <a:r>
              <a:rPr lang="ru-RU" sz="1800" b="1" i="1">
                <a:solidFill>
                  <a:srgbClr val="0033CC"/>
                </a:solidFill>
              </a:rPr>
              <a:t>50-60 продуктов</a:t>
            </a:r>
          </a:p>
        </p:txBody>
      </p:sp>
      <p:sp>
        <p:nvSpPr>
          <p:cNvPr id="66623" name="Line 63"/>
          <p:cNvSpPr>
            <a:spLocks noChangeShapeType="1"/>
          </p:cNvSpPr>
          <p:nvPr/>
        </p:nvSpPr>
        <p:spPr bwMode="auto">
          <a:xfrm>
            <a:off x="4500563" y="2636838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107950" y="333375"/>
            <a:ext cx="2543175" cy="574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Ошибка восьмая</a:t>
            </a:r>
          </a:p>
        </p:txBody>
      </p:sp>
      <p:sp>
        <p:nvSpPr>
          <p:cNvPr id="69638" name="WordArt 6"/>
          <p:cNvSpPr>
            <a:spLocks noChangeArrowheads="1" noChangeShapeType="1" noTextEdit="1"/>
          </p:cNvSpPr>
          <p:nvPr/>
        </p:nvSpPr>
        <p:spPr bwMode="auto">
          <a:xfrm>
            <a:off x="2843213" y="333375"/>
            <a:ext cx="60848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Неправильная кулинарная обработка </a:t>
            </a:r>
          </a:p>
        </p:txBody>
      </p:sp>
      <p:sp>
        <p:nvSpPr>
          <p:cNvPr id="69642" name="WordArt 10"/>
          <p:cNvSpPr>
            <a:spLocks noChangeArrowheads="1" noChangeShapeType="1" noTextEdit="1"/>
          </p:cNvSpPr>
          <p:nvPr/>
        </p:nvSpPr>
        <p:spPr bwMode="auto">
          <a:xfrm>
            <a:off x="1692275" y="908050"/>
            <a:ext cx="723582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 нерациональное хранение овощей и фруктов</a:t>
            </a: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179388" y="3860800"/>
            <a:ext cx="89646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 </a:t>
            </a:r>
            <a:endParaRPr lang="ru-RU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graphicFrame>
        <p:nvGraphicFramePr>
          <p:cNvPr id="69661" name="Object 29"/>
          <p:cNvGraphicFramePr>
            <a:graphicFrameLocks noChangeAspect="1"/>
          </p:cNvGraphicFramePr>
          <p:nvPr>
            <p:ph sz="half" idx="1"/>
          </p:nvPr>
        </p:nvGraphicFramePr>
        <p:xfrm>
          <a:off x="107950" y="1844675"/>
          <a:ext cx="2089150" cy="1341438"/>
        </p:xfrm>
        <a:graphic>
          <a:graphicData uri="http://schemas.openxmlformats.org/presentationml/2006/ole">
            <p:oleObj spid="_x0000_s69661" name="Точечный рисунок" r:id="rId3" imgW="2486372" imgH="1390844" progId="PBrush">
              <p:embed/>
            </p:oleObj>
          </a:graphicData>
        </a:graphic>
      </p:graphicFrame>
      <p:pic>
        <p:nvPicPr>
          <p:cNvPr id="69664" name="Picture 32" descr="консервированные овощ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435600" y="1773238"/>
            <a:ext cx="971550" cy="1511300"/>
          </a:xfrm>
          <a:noFill/>
          <a:ln/>
        </p:spPr>
      </p:pic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1692275" y="1412875"/>
            <a:ext cx="152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Жарение</a:t>
            </a:r>
          </a:p>
        </p:txBody>
      </p:sp>
      <p:sp>
        <p:nvSpPr>
          <p:cNvPr id="69668" name="Rectangle 36"/>
          <p:cNvSpPr>
            <a:spLocks noChangeArrowheads="1"/>
          </p:cNvSpPr>
          <p:nvPr/>
        </p:nvSpPr>
        <p:spPr bwMode="auto">
          <a:xfrm>
            <a:off x="5940425" y="1341438"/>
            <a:ext cx="224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400" b="1" u="sng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Маринование</a:t>
            </a:r>
          </a:p>
        </p:txBody>
      </p:sp>
      <p:sp>
        <p:nvSpPr>
          <p:cNvPr id="69673" name="Line 41"/>
          <p:cNvSpPr>
            <a:spLocks noChangeShapeType="1"/>
          </p:cNvSpPr>
          <p:nvPr/>
        </p:nvSpPr>
        <p:spPr bwMode="auto">
          <a:xfrm>
            <a:off x="2700338" y="2349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674" name="Line 42"/>
          <p:cNvSpPr>
            <a:spLocks noChangeShapeType="1"/>
          </p:cNvSpPr>
          <p:nvPr/>
        </p:nvSpPr>
        <p:spPr bwMode="auto">
          <a:xfrm>
            <a:off x="1331913" y="3213100"/>
            <a:ext cx="576262" cy="287338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675" name="Line 43"/>
          <p:cNvSpPr>
            <a:spLocks noChangeShapeType="1"/>
          </p:cNvSpPr>
          <p:nvPr/>
        </p:nvSpPr>
        <p:spPr bwMode="auto">
          <a:xfrm flipH="1">
            <a:off x="7308850" y="3213100"/>
            <a:ext cx="719138" cy="288925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677" name="Rectangle 45"/>
          <p:cNvSpPr>
            <a:spLocks noChangeArrowheads="1"/>
          </p:cNvSpPr>
          <p:nvPr/>
        </p:nvSpPr>
        <p:spPr bwMode="auto">
          <a:xfrm>
            <a:off x="1908175" y="3357563"/>
            <a:ext cx="539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Нитраты    </a:t>
            </a:r>
            <a:r>
              <a:rPr lang="en-US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Нитриты    </a:t>
            </a:r>
            <a:r>
              <a:rPr lang="en-US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Болезнь</a:t>
            </a:r>
          </a:p>
        </p:txBody>
      </p:sp>
      <p:sp>
        <p:nvSpPr>
          <p:cNvPr id="69679" name="Line 47"/>
          <p:cNvSpPr>
            <a:spLocks noChangeShapeType="1"/>
          </p:cNvSpPr>
          <p:nvPr/>
        </p:nvSpPr>
        <p:spPr bwMode="auto">
          <a:xfrm>
            <a:off x="3419475" y="3644900"/>
            <a:ext cx="431800" cy="0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681" name="Line 49"/>
          <p:cNvSpPr>
            <a:spLocks noChangeShapeType="1"/>
          </p:cNvSpPr>
          <p:nvPr/>
        </p:nvSpPr>
        <p:spPr bwMode="auto">
          <a:xfrm>
            <a:off x="5364163" y="3644900"/>
            <a:ext cx="431800" cy="0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9682" name="Picture 5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1774825"/>
            <a:ext cx="18002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83" name="Picture 5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275" y="4076700"/>
            <a:ext cx="16541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84" name="Picture 52" descr="25679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650" y="4149725"/>
            <a:ext cx="2590800" cy="1687513"/>
          </a:xfrm>
          <a:prstGeom prst="rect">
            <a:avLst/>
          </a:prstGeom>
          <a:noFill/>
        </p:spPr>
      </p:pic>
      <p:pic>
        <p:nvPicPr>
          <p:cNvPr id="69685" name="Picture 5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39975" y="1844675"/>
            <a:ext cx="27368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86" name="Picture 54" descr="163855_m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56325" y="4149725"/>
            <a:ext cx="2459038" cy="1687513"/>
          </a:xfrm>
          <a:prstGeom prst="rect">
            <a:avLst/>
          </a:prstGeom>
          <a:noFill/>
        </p:spPr>
      </p:pic>
      <p:sp>
        <p:nvSpPr>
          <p:cNvPr id="69687" name="WordArt 55"/>
          <p:cNvSpPr>
            <a:spLocks noChangeArrowheads="1" noChangeShapeType="1" noTextEdit="1"/>
          </p:cNvSpPr>
          <p:nvPr/>
        </p:nvSpPr>
        <p:spPr bwMode="auto">
          <a:xfrm>
            <a:off x="2051050" y="6286500"/>
            <a:ext cx="4886325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канцерогенный эффект</a:t>
            </a:r>
          </a:p>
        </p:txBody>
      </p:sp>
      <p:sp>
        <p:nvSpPr>
          <p:cNvPr id="69688" name="AutoShape 56"/>
          <p:cNvSpPr>
            <a:spLocks noChangeArrowheads="1"/>
          </p:cNvSpPr>
          <p:nvPr/>
        </p:nvSpPr>
        <p:spPr bwMode="auto">
          <a:xfrm>
            <a:off x="1187450" y="6021388"/>
            <a:ext cx="515938" cy="431800"/>
          </a:xfrm>
          <a:prstGeom prst="curvedRightArrow">
            <a:avLst>
              <a:gd name="adj1" fmla="val 20000"/>
              <a:gd name="adj2" fmla="val 40000"/>
              <a:gd name="adj3" fmla="val 5405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89" name="AutoShape 57"/>
          <p:cNvSpPr>
            <a:spLocks noChangeArrowheads="1"/>
          </p:cNvSpPr>
          <p:nvPr/>
        </p:nvSpPr>
        <p:spPr bwMode="auto">
          <a:xfrm>
            <a:off x="7308850" y="6021388"/>
            <a:ext cx="503238" cy="388937"/>
          </a:xfrm>
          <a:prstGeom prst="curvedLeftArrow">
            <a:avLst>
              <a:gd name="adj1" fmla="val 20000"/>
              <a:gd name="adj2" fmla="val 40000"/>
              <a:gd name="adj3" fmla="val 4312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WordArt 4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2741612" cy="792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Ошибка девятая </a:t>
            </a:r>
          </a:p>
        </p:txBody>
      </p:sp>
      <p:sp>
        <p:nvSpPr>
          <p:cNvPr id="73737" name="WordArt 9"/>
          <p:cNvSpPr>
            <a:spLocks noChangeArrowheads="1" noChangeShapeType="1" noTextEdit="1"/>
          </p:cNvSpPr>
          <p:nvPr/>
        </p:nvSpPr>
        <p:spPr bwMode="auto">
          <a:xfrm>
            <a:off x="2987675" y="260350"/>
            <a:ext cx="59404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Неправильный режим питания</a:t>
            </a:r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468313" y="1628775"/>
            <a:ext cx="8207375" cy="10795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Лучше принимать пищу 4-5 раза в день,</a:t>
            </a:r>
          </a:p>
          <a:p>
            <a:pPr algn="ctr"/>
            <a:r>
              <a:rPr lang="ru-RU" sz="32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чем 2-3 раза</a:t>
            </a: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395288" y="3860800"/>
            <a:ext cx="4572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7.30 – завтрак дома</a:t>
            </a:r>
          </a:p>
          <a:p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11.00 – обед в школе</a:t>
            </a:r>
          </a:p>
          <a:p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14.30 – обед дома</a:t>
            </a:r>
          </a:p>
          <a:p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16.30 – полдник</a:t>
            </a:r>
          </a:p>
          <a:p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19.00 – ужин</a:t>
            </a:r>
            <a:r>
              <a:rPr lang="ru-RU" sz="2800" b="1"/>
              <a:t> </a:t>
            </a:r>
          </a:p>
        </p:txBody>
      </p:sp>
      <p:sp>
        <p:nvSpPr>
          <p:cNvPr id="73752" name="WordArt 24"/>
          <p:cNvSpPr>
            <a:spLocks noChangeArrowheads="1" noChangeShapeType="1" noTextEdit="1"/>
          </p:cNvSpPr>
          <p:nvPr/>
        </p:nvSpPr>
        <p:spPr bwMode="auto">
          <a:xfrm>
            <a:off x="250825" y="3141663"/>
            <a:ext cx="74898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Рекомендуемый режим питания школьника</a:t>
            </a:r>
          </a:p>
        </p:txBody>
      </p:sp>
      <p:pic>
        <p:nvPicPr>
          <p:cNvPr id="73757" name="Picture 29" descr="DSC006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08277">
            <a:off x="6443663" y="4508500"/>
            <a:ext cx="2376487" cy="1919288"/>
          </a:xfrm>
          <a:prstGeom prst="rect">
            <a:avLst/>
          </a:prstGeom>
          <a:noFill/>
        </p:spPr>
      </p:pic>
      <p:pic>
        <p:nvPicPr>
          <p:cNvPr id="73760" name="Picture 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44349">
            <a:off x="4356100" y="4508500"/>
            <a:ext cx="2376488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2879725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Ошибка десятая</a:t>
            </a:r>
          </a:p>
        </p:txBody>
      </p:sp>
      <p:pic>
        <p:nvPicPr>
          <p:cNvPr id="82952" name="Picture 8" descr="59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2520950" cy="3529013"/>
          </a:xfrm>
          <a:prstGeom prst="rect">
            <a:avLst/>
          </a:prstGeom>
          <a:noFill/>
        </p:spPr>
      </p:pic>
      <p:pic>
        <p:nvPicPr>
          <p:cNvPr id="82953" name="Picture 9" descr="875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916113"/>
            <a:ext cx="2447925" cy="3529012"/>
          </a:xfrm>
          <a:prstGeom prst="rect">
            <a:avLst/>
          </a:prstGeom>
          <a:noFill/>
        </p:spPr>
      </p:pic>
      <p:pic>
        <p:nvPicPr>
          <p:cNvPr id="82954" name="Picture 10" descr="164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997200"/>
            <a:ext cx="2663825" cy="3529013"/>
          </a:xfrm>
          <a:prstGeom prst="rect">
            <a:avLst/>
          </a:prstGeom>
          <a:noFill/>
        </p:spPr>
      </p:pic>
      <p:sp>
        <p:nvSpPr>
          <p:cNvPr id="82955" name="WordArt 11"/>
          <p:cNvSpPr>
            <a:spLocks noChangeArrowheads="1" noChangeShapeType="1" noTextEdit="1"/>
          </p:cNvSpPr>
          <p:nvPr/>
        </p:nvSpPr>
        <p:spPr bwMode="auto">
          <a:xfrm>
            <a:off x="3203575" y="333375"/>
            <a:ext cx="5257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Многие из нас мало знают</a:t>
            </a:r>
          </a:p>
        </p:txBody>
      </p:sp>
      <p:sp>
        <p:nvSpPr>
          <p:cNvPr id="82956" name="WordArt 12"/>
          <p:cNvSpPr>
            <a:spLocks noChangeArrowheads="1" noChangeShapeType="1" noTextEdit="1"/>
          </p:cNvSpPr>
          <p:nvPr/>
        </p:nvSpPr>
        <p:spPr bwMode="auto">
          <a:xfrm>
            <a:off x="1403350" y="1125538"/>
            <a:ext cx="7372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 разумном питании и не хотят знать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39825"/>
          </a:xfrm>
        </p:spPr>
        <p:txBody>
          <a:bodyPr/>
          <a:lstStyle/>
          <a:p>
            <a:r>
              <a:rPr lang="ru-RU" sz="4800" b="1" dirty="0">
                <a:solidFill>
                  <a:schemeClr val="tx1"/>
                </a:solidFill>
                <a:effectLst/>
              </a:rPr>
              <a:t>Вредные продукты</a:t>
            </a:r>
            <a:r>
              <a:rPr lang="ru-RU" sz="4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pic>
        <p:nvPicPr>
          <p:cNvPr id="368643" name="Picture 3" descr="1203675361_1203665109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052513"/>
            <a:ext cx="2736850" cy="2447925"/>
          </a:xfrm>
          <a:prstGeom prst="rect">
            <a:avLst/>
          </a:prstGeom>
          <a:noFill/>
        </p:spPr>
      </p:pic>
      <p:pic>
        <p:nvPicPr>
          <p:cNvPr id="368644" name="Picture 4" descr="desserts%20&amp;%20sweets_0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3933825"/>
            <a:ext cx="2808288" cy="2447925"/>
          </a:xfrm>
          <a:prstGeom prst="rect">
            <a:avLst/>
          </a:prstGeom>
          <a:noFill/>
        </p:spPr>
      </p:pic>
      <p:pic>
        <p:nvPicPr>
          <p:cNvPr id="368645" name="Picture 5" descr="burg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933825"/>
            <a:ext cx="2736850" cy="2447925"/>
          </a:xfrm>
          <a:prstGeom prst="rect">
            <a:avLst/>
          </a:prstGeom>
          <a:noFill/>
        </p:spPr>
      </p:pic>
      <p:pic>
        <p:nvPicPr>
          <p:cNvPr id="368646" name="Picture 6" descr="180px-Kartoffelchips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052513"/>
            <a:ext cx="2809875" cy="2447925"/>
          </a:xfrm>
          <a:prstGeom prst="rect">
            <a:avLst/>
          </a:prstGeom>
          <a:noFill/>
        </p:spPr>
      </p:pic>
      <p:pic>
        <p:nvPicPr>
          <p:cNvPr id="368647" name="Picture 7" descr="F116835647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3933825"/>
            <a:ext cx="2808288" cy="2447925"/>
          </a:xfrm>
          <a:prstGeom prst="rect">
            <a:avLst/>
          </a:prstGeom>
          <a:noFill/>
        </p:spPr>
      </p:pic>
      <p:pic>
        <p:nvPicPr>
          <p:cNvPr id="368648" name="Picture 8" descr="2261_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1052513"/>
            <a:ext cx="2857500" cy="2447925"/>
          </a:xfrm>
          <a:prstGeom prst="rect">
            <a:avLst/>
          </a:prstGeom>
          <a:noFill/>
        </p:spPr>
      </p:pic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827088" y="3524250"/>
            <a:ext cx="1518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чипсы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5940152" y="3573016"/>
            <a:ext cx="3002553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газированные напитки</a:t>
            </a:r>
          </a:p>
          <a:p>
            <a:endParaRPr lang="ru-RU" sz="1800" dirty="0"/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3924300" y="3524250"/>
            <a:ext cx="1283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пицца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755650" y="6381750"/>
            <a:ext cx="20190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сухарики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3327400" y="6424613"/>
            <a:ext cx="2975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FFFF00"/>
                </a:solidFill>
              </a:rPr>
              <a:t>   кондитерские изделия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6804025" y="6405563"/>
            <a:ext cx="1690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   гамбургер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1887538" y="8080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387350" y="109538"/>
            <a:ext cx="184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4000"/>
          </a:p>
          <a:p>
            <a:endParaRPr lang="ru-RU" sz="400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Социологическое исследование 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493013" y="188913"/>
            <a:ext cx="78531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1)Что учащиеся больше всего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 предпочитают покупать в столовой?</a:t>
            </a: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/>
          </p:nvPr>
        </p:nvGraphicFramePr>
        <p:xfrm>
          <a:off x="301625" y="1608138"/>
          <a:ext cx="8564563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395288" y="115888"/>
            <a:ext cx="75612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 dirty="0"/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2)Чем руководствуются школьники при выборе пищи в столовой?</a:t>
            </a:r>
          </a:p>
        </p:txBody>
      </p:sp>
      <p:graphicFrame>
        <p:nvGraphicFramePr>
          <p:cNvPr id="4" name="Object 8"/>
          <p:cNvGraphicFramePr>
            <a:graphicFrameLocks noGrp="1" noChangeAspect="1"/>
          </p:cNvGraphicFramePr>
          <p:nvPr>
            <p:ph/>
          </p:nvPr>
        </p:nvGraphicFramePr>
        <p:xfrm>
          <a:off x="323528" y="1824038"/>
          <a:ext cx="8208912" cy="42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1043608" y="476672"/>
            <a:ext cx="65895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</a:rPr>
              <a:t>)Какими </a:t>
            </a:r>
            <a:r>
              <a:rPr lang="ru-RU" sz="3200" b="1" dirty="0">
                <a:solidFill>
                  <a:srgbClr val="FFFF00"/>
                </a:solidFill>
              </a:rPr>
              <a:t>продуктами ученики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 предпочитают питаться дома?</a:t>
            </a: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/>
          </p:nvPr>
        </p:nvGraphicFramePr>
        <p:xfrm>
          <a:off x="1238250" y="1824038"/>
          <a:ext cx="6954838" cy="460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Пищевые добавки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4474840" cy="5257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</a:t>
            </a:r>
            <a:r>
              <a:rPr lang="ru-RU" sz="2800" i="1" u="sng" dirty="0" smtClean="0">
                <a:solidFill>
                  <a:srgbClr val="FFFF00"/>
                </a:solidFill>
                <a:latin typeface="Tahoma" pitchFamily="34" charset="0"/>
              </a:rPr>
              <a:t>«Пищевые добавки </a:t>
            </a:r>
            <a:r>
              <a:rPr lang="ru-RU" sz="2800" dirty="0" smtClean="0">
                <a:solidFill>
                  <a:srgbClr val="FFFF00"/>
                </a:solidFill>
                <a:latin typeface="Tahoma" pitchFamily="34" charset="0"/>
              </a:rPr>
              <a:t>— это общее название природных или синтетических веществ, добавляемых в продукты питания для придания им определенных свойств (улучшения вкуса и запаха, повышение срока годности продукта)  </a:t>
            </a:r>
          </a:p>
        </p:txBody>
      </p:sp>
      <p:pic>
        <p:nvPicPr>
          <p:cNvPr id="4" name="Picture 5" descr="Image-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716015" y="1844827"/>
            <a:ext cx="446449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AutoShape 2"/>
          <p:cNvSpPr>
            <a:spLocks noChangeArrowheads="1"/>
          </p:cNvSpPr>
          <p:nvPr/>
        </p:nvSpPr>
        <p:spPr bwMode="auto">
          <a:xfrm>
            <a:off x="1042988" y="692150"/>
            <a:ext cx="7056437" cy="5905500"/>
          </a:xfrm>
          <a:prstGeom prst="downArrowCallout">
            <a:avLst>
              <a:gd name="adj1" fmla="val 4171"/>
              <a:gd name="adj2" fmla="val 11280"/>
              <a:gd name="adj3" fmla="val 16935"/>
              <a:gd name="adj4" fmla="val 13306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</a:rPr>
              <a:t>Питание </a:t>
            </a:r>
            <a:r>
              <a:rPr lang="ru-RU" sz="4000" dirty="0" smtClean="0">
                <a:solidFill>
                  <a:srgbClr val="000000"/>
                </a:solidFill>
              </a:rPr>
              <a:t>поддерживает: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304131" name="AutoShape 3"/>
          <p:cNvSpPr>
            <a:spLocks noChangeArrowheads="1"/>
          </p:cNvSpPr>
          <p:nvPr/>
        </p:nvSpPr>
        <p:spPr bwMode="auto">
          <a:xfrm>
            <a:off x="2987675" y="2060575"/>
            <a:ext cx="1368425" cy="288925"/>
          </a:xfrm>
          <a:prstGeom prst="leftArrow">
            <a:avLst>
              <a:gd name="adj1" fmla="val 50000"/>
              <a:gd name="adj2" fmla="val 11840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4133" name="AutoShape 5"/>
          <p:cNvSpPr>
            <a:spLocks noChangeArrowheads="1"/>
          </p:cNvSpPr>
          <p:nvPr/>
        </p:nvSpPr>
        <p:spPr bwMode="auto">
          <a:xfrm>
            <a:off x="4787900" y="2060575"/>
            <a:ext cx="1366838" cy="288925"/>
          </a:xfrm>
          <a:prstGeom prst="rightArrow">
            <a:avLst>
              <a:gd name="adj1" fmla="val 50000"/>
              <a:gd name="adj2" fmla="val 11826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4135" name="AutoShape 7"/>
          <p:cNvSpPr>
            <a:spLocks noChangeArrowheads="1"/>
          </p:cNvSpPr>
          <p:nvPr/>
        </p:nvSpPr>
        <p:spPr bwMode="auto">
          <a:xfrm>
            <a:off x="250825" y="1628775"/>
            <a:ext cx="2627313" cy="1008063"/>
          </a:xfrm>
          <a:prstGeom prst="flowChartMagneticTap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endParaRPr lang="ru-RU" sz="1800"/>
          </a:p>
          <a:p>
            <a:pPr algn="ctr">
              <a:spcBef>
                <a:spcPct val="200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r>
              <a:rPr lang="ru-RU" sz="2000" b="1">
                <a:solidFill>
                  <a:srgbClr val="0000FF"/>
                </a:solidFill>
              </a:rPr>
              <a:t>  Долголетия</a:t>
            </a:r>
          </a:p>
          <a:p>
            <a:pPr algn="ctr"/>
            <a:endParaRPr lang="ru-RU" sz="1800"/>
          </a:p>
        </p:txBody>
      </p:sp>
      <p:sp>
        <p:nvSpPr>
          <p:cNvPr id="304136" name="AutoShape 8"/>
          <p:cNvSpPr>
            <a:spLocks noChangeArrowheads="1"/>
          </p:cNvSpPr>
          <p:nvPr/>
        </p:nvSpPr>
        <p:spPr bwMode="auto">
          <a:xfrm>
            <a:off x="179388" y="2924175"/>
            <a:ext cx="2771775" cy="1008063"/>
          </a:xfrm>
          <a:prstGeom prst="flowChartMagneticTap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endParaRPr lang="ru-RU" sz="2000" b="1">
              <a:solidFill>
                <a:srgbClr val="CC3300"/>
              </a:solidFill>
            </a:endParaRPr>
          </a:p>
          <a:p>
            <a:pPr algn="ctr">
              <a:spcBef>
                <a:spcPct val="200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r>
              <a:rPr lang="ru-RU" sz="2000" b="1">
                <a:solidFill>
                  <a:srgbClr val="CC3300"/>
                </a:solidFill>
              </a:rPr>
              <a:t>Оптимального </a:t>
            </a:r>
          </a:p>
          <a:p>
            <a:pPr algn="ctr">
              <a:spcBef>
                <a:spcPct val="200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r>
              <a:rPr lang="ru-RU" sz="2000" b="1">
                <a:solidFill>
                  <a:srgbClr val="CC3300"/>
                </a:solidFill>
              </a:rPr>
              <a:t>настроения</a:t>
            </a:r>
          </a:p>
          <a:p>
            <a:pPr algn="ctr"/>
            <a:endParaRPr lang="ru-RU" sz="1800"/>
          </a:p>
        </p:txBody>
      </p:sp>
      <p:sp>
        <p:nvSpPr>
          <p:cNvPr id="304137" name="AutoShape 9"/>
          <p:cNvSpPr>
            <a:spLocks noChangeArrowheads="1"/>
          </p:cNvSpPr>
          <p:nvPr/>
        </p:nvSpPr>
        <p:spPr bwMode="auto">
          <a:xfrm rot="10801763" flipV="1">
            <a:off x="6300788" y="1628775"/>
            <a:ext cx="2667000" cy="963613"/>
          </a:xfrm>
          <a:prstGeom prst="flowChartMagneticTap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endParaRPr lang="ru-RU" sz="1800"/>
          </a:p>
          <a:p>
            <a:pPr algn="ctr">
              <a:spcBef>
                <a:spcPct val="200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r>
              <a:rPr lang="ru-RU" sz="2000" b="1">
                <a:solidFill>
                  <a:srgbClr val="CC3300"/>
                </a:solidFill>
              </a:rPr>
              <a:t>Работоспособности</a:t>
            </a:r>
          </a:p>
          <a:p>
            <a:pPr algn="ctr"/>
            <a:endParaRPr lang="ru-RU" sz="1800"/>
          </a:p>
        </p:txBody>
      </p:sp>
      <p:sp>
        <p:nvSpPr>
          <p:cNvPr id="304138" name="AutoShape 10"/>
          <p:cNvSpPr>
            <a:spLocks noChangeArrowheads="1"/>
          </p:cNvSpPr>
          <p:nvPr/>
        </p:nvSpPr>
        <p:spPr bwMode="auto">
          <a:xfrm rot="10888017" flipV="1">
            <a:off x="6300788" y="2997200"/>
            <a:ext cx="2736850" cy="1008063"/>
          </a:xfrm>
          <a:prstGeom prst="flowChartMagneticTap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endParaRPr lang="ru-RU" sz="2000" b="1">
              <a:solidFill>
                <a:srgbClr val="0000FF"/>
              </a:solidFill>
            </a:endParaRPr>
          </a:p>
          <a:p>
            <a:pPr algn="ctr">
              <a:spcBef>
                <a:spcPct val="200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r>
              <a:rPr lang="ru-RU" sz="2000" b="1">
                <a:solidFill>
                  <a:srgbClr val="0000FF"/>
                </a:solidFill>
              </a:rPr>
              <a:t>Развития</a:t>
            </a:r>
          </a:p>
          <a:p>
            <a:pPr algn="ctr"/>
            <a:endParaRPr lang="ru-RU" sz="1800"/>
          </a:p>
        </p:txBody>
      </p:sp>
      <p:sp>
        <p:nvSpPr>
          <p:cNvPr id="304141" name="AutoShape 13"/>
          <p:cNvSpPr>
            <a:spLocks noChangeArrowheads="1"/>
          </p:cNvSpPr>
          <p:nvPr/>
        </p:nvSpPr>
        <p:spPr bwMode="auto">
          <a:xfrm rot="10855586" flipV="1">
            <a:off x="6300788" y="4292600"/>
            <a:ext cx="2736850" cy="1008063"/>
          </a:xfrm>
          <a:prstGeom prst="flowChartMagneticTap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endParaRPr lang="ru-RU" sz="1800"/>
          </a:p>
          <a:p>
            <a:pPr algn="ctr">
              <a:spcBef>
                <a:spcPct val="200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r>
              <a:rPr lang="ru-RU" sz="2400" b="1">
                <a:solidFill>
                  <a:srgbClr val="CC3300"/>
                </a:solidFill>
              </a:rPr>
              <a:t>Здоровья</a:t>
            </a:r>
          </a:p>
          <a:p>
            <a:pPr algn="ctr">
              <a:spcBef>
                <a:spcPct val="20000"/>
              </a:spcBef>
              <a:buClr>
                <a:srgbClr val="000000"/>
              </a:buClr>
              <a:buSzPct val="65000"/>
              <a:buFont typeface="Wingdings" pitchFamily="2" charset="2"/>
              <a:buChar char=""/>
            </a:pPr>
            <a:endParaRPr lang="ru-RU" sz="1800"/>
          </a:p>
          <a:p>
            <a:pPr algn="ctr"/>
            <a:endParaRPr lang="ru-RU" sz="1800"/>
          </a:p>
        </p:txBody>
      </p:sp>
      <p:sp>
        <p:nvSpPr>
          <p:cNvPr id="304142" name="AutoShape 14"/>
          <p:cNvSpPr>
            <a:spLocks noChangeArrowheads="1"/>
          </p:cNvSpPr>
          <p:nvPr/>
        </p:nvSpPr>
        <p:spPr bwMode="auto">
          <a:xfrm>
            <a:off x="179388" y="4221163"/>
            <a:ext cx="2700337" cy="1008062"/>
          </a:xfrm>
          <a:prstGeom prst="flowChartMagneticTap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endParaRPr lang="ru-RU" sz="2000" b="1">
              <a:solidFill>
                <a:srgbClr val="0000FF"/>
              </a:solidFill>
            </a:endParaRPr>
          </a:p>
          <a:p>
            <a:pPr algn="ctr">
              <a:spcBef>
                <a:spcPct val="200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r>
              <a:rPr lang="ru-RU" sz="2000" b="1">
                <a:solidFill>
                  <a:srgbClr val="0000FF"/>
                </a:solidFill>
              </a:rPr>
              <a:t>Плодотворности</a:t>
            </a:r>
          </a:p>
          <a:p>
            <a:pPr algn="ctr"/>
            <a:endParaRPr lang="ru-RU" sz="1800"/>
          </a:p>
        </p:txBody>
      </p:sp>
      <p:sp>
        <p:nvSpPr>
          <p:cNvPr id="304143" name="AutoShape 15"/>
          <p:cNvSpPr>
            <a:spLocks noChangeArrowheads="1"/>
          </p:cNvSpPr>
          <p:nvPr/>
        </p:nvSpPr>
        <p:spPr bwMode="auto">
          <a:xfrm>
            <a:off x="4859338" y="3357563"/>
            <a:ext cx="1366837" cy="288925"/>
          </a:xfrm>
          <a:prstGeom prst="rightArrow">
            <a:avLst>
              <a:gd name="adj1" fmla="val 50000"/>
              <a:gd name="adj2" fmla="val 11826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4144" name="AutoShape 16"/>
          <p:cNvSpPr>
            <a:spLocks noChangeArrowheads="1"/>
          </p:cNvSpPr>
          <p:nvPr/>
        </p:nvSpPr>
        <p:spPr bwMode="auto">
          <a:xfrm>
            <a:off x="4787900" y="4581525"/>
            <a:ext cx="1366838" cy="288925"/>
          </a:xfrm>
          <a:prstGeom prst="rightArrow">
            <a:avLst>
              <a:gd name="adj1" fmla="val 50000"/>
              <a:gd name="adj2" fmla="val 11826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4145" name="AutoShape 17"/>
          <p:cNvSpPr>
            <a:spLocks noChangeArrowheads="1"/>
          </p:cNvSpPr>
          <p:nvPr/>
        </p:nvSpPr>
        <p:spPr bwMode="auto">
          <a:xfrm>
            <a:off x="2987675" y="3357563"/>
            <a:ext cx="1368425" cy="288925"/>
          </a:xfrm>
          <a:prstGeom prst="leftArrow">
            <a:avLst>
              <a:gd name="adj1" fmla="val 50000"/>
              <a:gd name="adj2" fmla="val 11840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4146" name="AutoShape 18"/>
          <p:cNvSpPr>
            <a:spLocks noChangeArrowheads="1"/>
          </p:cNvSpPr>
          <p:nvPr/>
        </p:nvSpPr>
        <p:spPr bwMode="auto">
          <a:xfrm>
            <a:off x="2987675" y="4581525"/>
            <a:ext cx="1368425" cy="288925"/>
          </a:xfrm>
          <a:prstGeom prst="leftArrow">
            <a:avLst>
              <a:gd name="adj1" fmla="val 50000"/>
              <a:gd name="adj2" fmla="val 11840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</a:rPr>
              <a:t>Порядковый номер вкуса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4752528" cy="506916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</a:rPr>
              <a:t>    Пищевая добавка обозначается буквой «Е» (начальная буква в слове «Е</a:t>
            </a: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</a:rPr>
              <a:t>ur</a:t>
            </a: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</a:rPr>
              <a:t>оре» (Европа).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FF00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</a:rPr>
              <a:t>   Номер, идущий за буквой является кодом конкретного вещества.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</a:rPr>
              <a:t>    Например:</a:t>
            </a:r>
            <a:endParaRPr lang="ru-RU" sz="240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</a:rPr>
              <a:t> Е152 </a:t>
            </a: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</a:rPr>
              <a:t>— совершенно безобидный активированный уголь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</a:rPr>
              <a:t>Е1404 </a:t>
            </a: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</a:rPr>
              <a:t>— крахмал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</a:rPr>
              <a:t>Е500</a:t>
            </a: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</a:rPr>
              <a:t> — сода.</a:t>
            </a:r>
          </a:p>
        </p:txBody>
      </p:sp>
      <p:pic>
        <p:nvPicPr>
          <p:cNvPr id="4" name="Picture 2" descr="Image-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916832"/>
            <a:ext cx="3635498" cy="347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ЧЕРНЫЙ СПИСОК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40768"/>
            <a:ext cx="4038600" cy="551723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3399FF"/>
                </a:solidFill>
                <a:latin typeface="Tahoma" pitchFamily="34" charset="0"/>
              </a:rPr>
              <a:t>     </a:t>
            </a: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</a:rPr>
              <a:t>В МИРЕ ИСПОЛЬЗУЕТСЯ ОКОЛО 500 ПИЩЕВЫХ ДОБАВОК, И ТОЛЬКО ПОЛОВИНА ИЗ НИХ РАЗРЕШЕНА В РОССИИ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</a:rPr>
              <a:t>    Свидетельством того, что добавки прошли сертификацию, является присвоение им специального Е-номера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</a:rPr>
              <a:t>    Для здоровья опасны антиокислители Е300 – Е321, а Е300 и Е 321 лучше избегать. </a:t>
            </a: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68760"/>
            <a:ext cx="4495800" cy="485740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     Запрещенные к применению в пищевой промышленности РФ: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dirty="0" smtClean="0">
                <a:effectLst/>
              </a:rPr>
              <a:t>Е121</a:t>
            </a:r>
            <a:r>
              <a:rPr lang="ru-RU" sz="2400" dirty="0" smtClean="0">
                <a:effectLst/>
              </a:rPr>
              <a:t> — Цитрусовый красный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dirty="0" smtClean="0">
                <a:effectLst/>
              </a:rPr>
              <a:t>Е123</a:t>
            </a:r>
            <a:r>
              <a:rPr lang="ru-RU" sz="2400" dirty="0" smtClean="0">
                <a:effectLst/>
              </a:rPr>
              <a:t> — Красный амарант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dirty="0" smtClean="0">
                <a:effectLst/>
              </a:rPr>
              <a:t>Е216</a:t>
            </a:r>
            <a:r>
              <a:rPr lang="ru-RU" sz="2400" dirty="0" smtClean="0">
                <a:effectLst/>
              </a:rPr>
              <a:t> — </a:t>
            </a:r>
            <a:r>
              <a:rPr lang="ru-RU" sz="2400" dirty="0" err="1" smtClean="0">
                <a:effectLst/>
              </a:rPr>
              <a:t>Парагидроксибензойной</a:t>
            </a:r>
            <a:r>
              <a:rPr lang="ru-RU" sz="2400" dirty="0" smtClean="0">
                <a:effectLst/>
              </a:rPr>
              <a:t> кислоты </a:t>
            </a:r>
            <a:r>
              <a:rPr lang="ru-RU" sz="2400" dirty="0" err="1" smtClean="0">
                <a:effectLst/>
              </a:rPr>
              <a:t>пропиловый</a:t>
            </a:r>
            <a:r>
              <a:rPr lang="ru-RU" sz="2400" dirty="0" smtClean="0">
                <a:effectLst/>
              </a:rPr>
              <a:t> эфир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dirty="0" smtClean="0">
                <a:effectLst/>
              </a:rPr>
              <a:t>Е217</a:t>
            </a:r>
            <a:r>
              <a:rPr lang="ru-RU" sz="2400" dirty="0" smtClean="0">
                <a:effectLst/>
              </a:rPr>
              <a:t> — </a:t>
            </a:r>
            <a:r>
              <a:rPr lang="ru-RU" sz="2400" dirty="0" err="1" smtClean="0">
                <a:effectLst/>
              </a:rPr>
              <a:t>Парагидроксибензойной</a:t>
            </a:r>
            <a:r>
              <a:rPr lang="ru-RU" sz="2400" dirty="0" smtClean="0">
                <a:effectLst/>
              </a:rPr>
              <a:t> кислоты </a:t>
            </a:r>
            <a:r>
              <a:rPr lang="ru-RU" sz="2400" dirty="0" err="1" smtClean="0">
                <a:effectLst/>
              </a:rPr>
              <a:t>пропилового</a:t>
            </a:r>
            <a:r>
              <a:rPr lang="ru-RU" sz="2400" dirty="0" smtClean="0">
                <a:effectLst/>
              </a:rPr>
              <a:t> эфира натриевая соль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dirty="0" smtClean="0">
                <a:effectLst/>
              </a:rPr>
              <a:t>Е240</a:t>
            </a:r>
            <a:r>
              <a:rPr lang="ru-RU" sz="2400" dirty="0" smtClean="0">
                <a:effectLst/>
              </a:rPr>
              <a:t> — Формальдегид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251520" y="0"/>
            <a:ext cx="8333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1. Переедаете </a:t>
            </a:r>
            <a:r>
              <a:rPr lang="ru-RU" sz="2400" b="1" dirty="0">
                <a:solidFill>
                  <a:srgbClr val="FFFF00"/>
                </a:solidFill>
              </a:rPr>
              <a:t>ли вы? </a:t>
            </a:r>
          </a:p>
          <a:p>
            <a:pPr algn="ctr"/>
            <a:r>
              <a:rPr lang="ru-RU" sz="2400" dirty="0"/>
              <a:t>Ребята считают, что переедание</a:t>
            </a:r>
          </a:p>
          <a:p>
            <a:pPr algn="ctr"/>
            <a:r>
              <a:rPr lang="ru-RU" sz="2400" dirty="0"/>
              <a:t>связано с сибирским климатом, и зимними праздниками </a:t>
            </a:r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142844" y="3933056"/>
            <a:ext cx="47149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2. Причины,   вызывающие </a:t>
            </a:r>
            <a:r>
              <a:rPr lang="ru-RU" sz="2400" b="1" dirty="0">
                <a:solidFill>
                  <a:srgbClr val="FFFF00"/>
                </a:solidFill>
              </a:rPr>
              <a:t>переедание?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400" dirty="0"/>
              <a:t>У большинства школьников переедание </a:t>
            </a:r>
          </a:p>
          <a:p>
            <a:pPr algn="ctr"/>
            <a:r>
              <a:rPr lang="ru-RU" sz="2400" dirty="0"/>
              <a:t>в учебном году связанно со стрессом</a:t>
            </a:r>
          </a:p>
        </p:txBody>
      </p:sp>
      <p:graphicFrame>
        <p:nvGraphicFramePr>
          <p:cNvPr id="9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584" y="1268760"/>
          <a:ext cx="6486525" cy="304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5888" name="Object 16"/>
          <p:cNvGraphicFramePr>
            <a:graphicFrameLocks noChangeAspect="1"/>
          </p:cNvGraphicFramePr>
          <p:nvPr>
            <p:ph sz="half" idx="1"/>
          </p:nvPr>
        </p:nvGraphicFramePr>
        <p:xfrm>
          <a:off x="4788024" y="3717032"/>
          <a:ext cx="4103687" cy="2956372"/>
        </p:xfrm>
        <a:graphic>
          <a:graphicData uri="http://schemas.openxmlformats.org/presentationml/2006/ole">
            <p:oleObj spid="_x0000_s335888" name="Диаграмма" r:id="rId4" imgW="5029268" imgH="3448132" progId="MSGraph.Chart.8">
              <p:embed followColorScheme="full"/>
            </p:oleObj>
          </a:graphicData>
        </a:graphic>
      </p:graphicFrame>
      <p:sp>
        <p:nvSpPr>
          <p:cNvPr id="335891" name="Text Box 19"/>
          <p:cNvSpPr txBox="1">
            <a:spLocks noChangeArrowheads="1"/>
          </p:cNvSpPr>
          <p:nvPr/>
        </p:nvSpPr>
        <p:spPr bwMode="auto">
          <a:xfrm>
            <a:off x="5343525" y="455295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29%</a:t>
            </a:r>
          </a:p>
        </p:txBody>
      </p:sp>
      <p:sp>
        <p:nvSpPr>
          <p:cNvPr id="335892" name="Text Box 20"/>
          <p:cNvSpPr txBox="1">
            <a:spLocks noChangeArrowheads="1"/>
          </p:cNvSpPr>
          <p:nvPr/>
        </p:nvSpPr>
        <p:spPr bwMode="auto">
          <a:xfrm>
            <a:off x="5487988" y="541655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28%</a:t>
            </a:r>
          </a:p>
        </p:txBody>
      </p:sp>
      <p:sp>
        <p:nvSpPr>
          <p:cNvPr id="335893" name="Text Box 21"/>
          <p:cNvSpPr txBox="1">
            <a:spLocks noChangeArrowheads="1"/>
          </p:cNvSpPr>
          <p:nvPr/>
        </p:nvSpPr>
        <p:spPr bwMode="auto">
          <a:xfrm>
            <a:off x="6496050" y="476885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42%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539552" y="548680"/>
            <a:ext cx="79466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3.Вы </a:t>
            </a:r>
            <a:r>
              <a:rPr lang="ru-RU" sz="2400" b="1" dirty="0">
                <a:solidFill>
                  <a:srgbClr val="FFFF00"/>
                </a:solidFill>
              </a:rPr>
              <a:t>часто употребляете жирную пищу? </a:t>
            </a:r>
          </a:p>
          <a:p>
            <a:pPr algn="ctr"/>
            <a:r>
              <a:rPr lang="ru-RU" sz="2400" b="1" dirty="0"/>
              <a:t>Частое употребление жирной пищи связывают с недостатком </a:t>
            </a:r>
          </a:p>
          <a:p>
            <a:pPr algn="ctr"/>
            <a:r>
              <a:rPr lang="ru-RU" sz="2400" b="1" dirty="0"/>
              <a:t>овощей, фруктов.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827584" y="2276872"/>
          <a:ext cx="7696176" cy="434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9" name="Text Box 5"/>
          <p:cNvSpPr txBox="1">
            <a:spLocks noChangeArrowheads="1"/>
          </p:cNvSpPr>
          <p:nvPr/>
        </p:nvSpPr>
        <p:spPr bwMode="auto">
          <a:xfrm>
            <a:off x="179388" y="188640"/>
            <a:ext cx="85863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4.Как </a:t>
            </a:r>
            <a:r>
              <a:rPr lang="ru-RU" sz="2400" b="1" dirty="0">
                <a:solidFill>
                  <a:srgbClr val="FFFF00"/>
                </a:solidFill>
              </a:rPr>
              <a:t>часто  вы употребляете </a:t>
            </a:r>
            <a:r>
              <a:rPr lang="ru-RU" sz="2400" b="1" dirty="0" smtClean="0">
                <a:solidFill>
                  <a:srgbClr val="FFFF00"/>
                </a:solidFill>
              </a:rPr>
              <a:t>мучные </a:t>
            </a:r>
            <a:r>
              <a:rPr lang="ru-RU" sz="2400" b="1" dirty="0">
                <a:solidFill>
                  <a:srgbClr val="FFFF00"/>
                </a:solidFill>
              </a:rPr>
              <a:t>и кондитерские </a:t>
            </a:r>
            <a:r>
              <a:rPr lang="ru-RU" sz="2400" b="1" dirty="0" smtClean="0">
                <a:solidFill>
                  <a:srgbClr val="FFFF00"/>
                </a:solidFill>
              </a:rPr>
              <a:t>изделия?</a:t>
            </a:r>
            <a:endParaRPr lang="ru-RU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12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251520" y="1556792"/>
          <a:ext cx="496855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83568" y="5301208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Практически все учащиеся потребляют много рафинированных </a:t>
            </a:r>
          </a:p>
          <a:p>
            <a:pPr algn="ctr"/>
            <a:r>
              <a:rPr lang="ru-RU" sz="2000" b="1" dirty="0" smtClean="0"/>
              <a:t>сахаров, даже зная, что это вредно , но не могут отказать </a:t>
            </a:r>
          </a:p>
          <a:p>
            <a:pPr algn="ctr"/>
            <a:r>
              <a:rPr lang="ru-RU" sz="2000" b="1" dirty="0" smtClean="0"/>
              <a:t>себе в удовольствии. </a:t>
            </a:r>
            <a:endParaRPr lang="ru-RU" sz="2000" b="1" dirty="0"/>
          </a:p>
        </p:txBody>
      </p:sp>
      <p:pic>
        <p:nvPicPr>
          <p:cNvPr id="349186" name="Picture 2" descr="C:\Users\dns\Desktop\Documents\Элективные курсы по химии\Электив 9кл. Производства 2013г\Урок №9 (кондитерские изделия)\Торты картинки и компании\799676028_londonsky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980728"/>
            <a:ext cx="3684294" cy="32895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539552" y="111124"/>
            <a:ext cx="85960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7.Часто </a:t>
            </a:r>
            <a:r>
              <a:rPr lang="ru-RU" sz="2400" b="1" dirty="0">
                <a:solidFill>
                  <a:srgbClr val="FFFF00"/>
                </a:solidFill>
              </a:rPr>
              <a:t>вы употребляете пищу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овощи </a:t>
            </a:r>
            <a:r>
              <a:rPr lang="ru-RU" sz="2400" b="1" dirty="0">
                <a:solidFill>
                  <a:srgbClr val="FFFF00"/>
                </a:solidFill>
              </a:rPr>
              <a:t>и </a:t>
            </a:r>
            <a:r>
              <a:rPr lang="ru-RU" sz="2400" b="1" dirty="0" smtClean="0">
                <a:solidFill>
                  <a:srgbClr val="FFFF00"/>
                </a:solidFill>
              </a:rPr>
              <a:t>фрукты</a:t>
            </a:r>
            <a:endParaRPr lang="ru-RU" sz="2400" b="1" dirty="0">
              <a:solidFill>
                <a:srgbClr val="FFFF00"/>
              </a:solidFill>
            </a:endParaRPr>
          </a:p>
          <a:p>
            <a:pPr algn="ctr"/>
            <a:r>
              <a:rPr lang="ru-RU" sz="2400" b="1" dirty="0"/>
              <a:t>Учащиеся знают, что растительные </a:t>
            </a:r>
          </a:p>
          <a:p>
            <a:pPr algn="ctr"/>
            <a:r>
              <a:rPr lang="ru-RU" sz="2400" b="1" dirty="0"/>
              <a:t>волокна  полезны для организма  и стараются их потреблять.</a:t>
            </a:r>
          </a:p>
        </p:txBody>
      </p:sp>
      <p:graphicFrame>
        <p:nvGraphicFramePr>
          <p:cNvPr id="14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179512" y="2348880"/>
          <a:ext cx="6120680" cy="424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8162" name="Picture 2" descr="C:\Users\dns\Desktop\Documents\Элективные курсы по химии\Электив 9кл. Производства 2013г\Урок №10 ( наша пища)\Фрукты и овощи\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2060848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1331640" y="332656"/>
            <a:ext cx="63748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5.Много </a:t>
            </a:r>
            <a:r>
              <a:rPr lang="ru-RU" sz="2400" b="1" dirty="0">
                <a:solidFill>
                  <a:srgbClr val="FFFF00"/>
                </a:solidFill>
              </a:rPr>
              <a:t>соли вы употребляете в пищу? </a:t>
            </a:r>
          </a:p>
          <a:p>
            <a:pPr algn="ctr"/>
            <a:r>
              <a:rPr lang="ru-RU" sz="2400" b="1" dirty="0"/>
              <a:t>Зимой увеличено  потребление соли т.к.</a:t>
            </a:r>
          </a:p>
          <a:p>
            <a:pPr algn="ctr"/>
            <a:r>
              <a:rPr lang="ru-RU" sz="2400" b="1" dirty="0"/>
              <a:t> овощи едят в консервированном виде.</a:t>
            </a:r>
          </a:p>
        </p:txBody>
      </p:sp>
      <p:sp>
        <p:nvSpPr>
          <p:cNvPr id="350214" name="Text Box 6"/>
          <p:cNvSpPr txBox="1">
            <a:spLocks noChangeArrowheads="1"/>
          </p:cNvSpPr>
          <p:nvPr/>
        </p:nvSpPr>
        <p:spPr bwMode="auto">
          <a:xfrm>
            <a:off x="735013" y="35448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3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251520" y="1700808"/>
          <a:ext cx="4527642" cy="390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51234" name="Picture 2" descr="C:\Users\dns\Desktop\Documents\Элективные курсы по химии\Электив 9кл. Производства 2013г\Урок №10 ( наша пища)\Фасфуды картинки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3960440" cy="35416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303213" y="327025"/>
            <a:ext cx="8661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6.Соблюдаете </a:t>
            </a:r>
            <a:r>
              <a:rPr lang="ru-RU" sz="2400" b="1" dirty="0">
                <a:solidFill>
                  <a:srgbClr val="FFFF00"/>
                </a:solidFill>
              </a:rPr>
              <a:t>вы режим питания?(4-5 раз в день) </a:t>
            </a:r>
          </a:p>
          <a:p>
            <a:pPr algn="ctr"/>
            <a:r>
              <a:rPr lang="ru-RU" sz="2400" b="1" dirty="0"/>
              <a:t>Школьники не соблюдают режимы питания. </a:t>
            </a:r>
          </a:p>
          <a:p>
            <a:pPr algn="ctr"/>
            <a:r>
              <a:rPr lang="ru-RU" sz="2400" b="1" dirty="0"/>
              <a:t>Необходимо провести работу по умению правильно распределять свое время </a:t>
            </a:r>
          </a:p>
        </p:txBody>
      </p:sp>
      <p:graphicFrame>
        <p:nvGraphicFramePr>
          <p:cNvPr id="8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395536" y="1916832"/>
          <a:ext cx="48965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50210" name="Picture 2" descr="C:\Users\dns\Desktop\Documents\Элективные курсы по химии\Электив 9кл. Производства 2013г\Урок №10 ( наша пища)\Йогурты\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3603" y="4005064"/>
            <a:ext cx="3771004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348002" y="1628800"/>
            <a:ext cx="879599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dirty="0">
                <a:solidFill>
                  <a:srgbClr val="FFFF66"/>
                </a:solidFill>
              </a:rPr>
              <a:t>Культура питания, это проблема не только 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>
                <a:solidFill>
                  <a:srgbClr val="FFFF66"/>
                </a:solidFill>
              </a:rPr>
              <a:t>  отдельно взятой личности, но и  всего 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>
                <a:solidFill>
                  <a:srgbClr val="FFFF66"/>
                </a:solidFill>
              </a:rPr>
              <a:t>  государства.</a:t>
            </a:r>
          </a:p>
          <a:p>
            <a:pPr>
              <a:buFont typeface="Wingdings" pitchFamily="2" charset="2"/>
              <a:buNone/>
            </a:pPr>
            <a:r>
              <a:rPr lang="ru-RU" sz="3200" dirty="0"/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dirty="0"/>
              <a:t>  </a:t>
            </a:r>
            <a:r>
              <a:rPr lang="ru-RU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Необходимо:</a:t>
            </a:r>
          </a:p>
          <a:p>
            <a:pPr algn="ctr">
              <a:buFontTx/>
              <a:buChar char="•"/>
            </a:pPr>
            <a:r>
              <a:rPr lang="ru-RU" sz="3200" dirty="0"/>
              <a:t> больше пропагандировать основы</a:t>
            </a:r>
          </a:p>
          <a:p>
            <a:pPr algn="ctr"/>
            <a:r>
              <a:rPr lang="ru-RU" sz="3200" dirty="0"/>
              <a:t> правильного питания, </a:t>
            </a:r>
          </a:p>
          <a:p>
            <a:pPr algn="ctr">
              <a:buFontTx/>
              <a:buChar char="•"/>
            </a:pPr>
            <a:r>
              <a:rPr lang="ru-RU" sz="3200" dirty="0"/>
              <a:t> отрегулировать школьное питание, </a:t>
            </a:r>
          </a:p>
          <a:p>
            <a:pPr algn="ctr">
              <a:buFontTx/>
              <a:buChar char="•"/>
            </a:pPr>
            <a:r>
              <a:rPr lang="ru-RU" sz="3200" dirty="0"/>
              <a:t> повысить благосостояние граждан – дать </a:t>
            </a:r>
          </a:p>
          <a:p>
            <a:pPr algn="ctr"/>
            <a:r>
              <a:rPr lang="ru-RU" sz="3200" dirty="0"/>
              <a:t>работу, достойную зарплату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Подведем итоги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     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547813" y="1628775"/>
            <a:ext cx="627697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3175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Ошибки в питании </a:t>
            </a: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611188" y="3284538"/>
            <a:ext cx="802005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 dirty="0">
                <a:ln w="38100">
                  <a:solidFill>
                    <a:srgbClr val="3399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современного человека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2284412" cy="792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Ошибка первая</a:t>
            </a:r>
          </a:p>
        </p:txBody>
      </p:sp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>
            <a:off x="2700338" y="333375"/>
            <a:ext cx="62420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Мы потребляем слишком много пищи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2484438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V="1">
            <a:off x="2843213" y="1340768"/>
            <a:ext cx="648667" cy="670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5795963" y="126841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-252536" y="4221088"/>
            <a:ext cx="360203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28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Экзорфины</a:t>
            </a:r>
            <a:endParaRPr lang="ru-RU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1.Ограничивают стресс</a:t>
            </a:r>
          </a:p>
          <a:p>
            <a:pPr algn="ctr"/>
            <a:r>
              <a:rPr 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2.Восстанавливают душевный покой</a:t>
            </a:r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5148635" y="4437112"/>
            <a:ext cx="399536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Эндорфины</a:t>
            </a:r>
            <a:endParaRPr lang="ru-RU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Гормоны радости</a:t>
            </a:r>
          </a:p>
        </p:txBody>
      </p:sp>
      <p:pic>
        <p:nvPicPr>
          <p:cNvPr id="30769" name="Picture 49" descr="Новый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557338"/>
            <a:ext cx="2305050" cy="2376487"/>
          </a:xfrm>
          <a:prstGeom prst="rect">
            <a:avLst/>
          </a:prstGeom>
          <a:noFill/>
        </p:spPr>
      </p:pic>
      <p:pic>
        <p:nvPicPr>
          <p:cNvPr id="30771" name="Picture 51" descr="Копия myblog-96660-1203579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2303462" cy="2384425"/>
          </a:xfrm>
          <a:prstGeom prst="rect">
            <a:avLst/>
          </a:prstGeom>
          <a:noFill/>
        </p:spPr>
      </p:pic>
      <p:pic>
        <p:nvPicPr>
          <p:cNvPr id="30774" name="Picture 54" descr="1191296935_1191275397_1187303733323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557338"/>
            <a:ext cx="23034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9" name="AutoShape 59"/>
          <p:cNvSpPr>
            <a:spLocks noChangeArrowheads="1"/>
          </p:cNvSpPr>
          <p:nvPr/>
        </p:nvSpPr>
        <p:spPr bwMode="auto">
          <a:xfrm>
            <a:off x="2339975" y="6165850"/>
            <a:ext cx="1151905" cy="503510"/>
          </a:xfrm>
          <a:prstGeom prst="curvedRightArrow">
            <a:avLst>
              <a:gd name="adj1" fmla="val 20000"/>
              <a:gd name="adj2" fmla="val 40000"/>
              <a:gd name="adj3" fmla="val 5544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2" name="Line 62"/>
          <p:cNvSpPr>
            <a:spLocks noChangeShapeType="1"/>
          </p:cNvSpPr>
          <p:nvPr/>
        </p:nvSpPr>
        <p:spPr bwMode="auto">
          <a:xfrm flipH="1">
            <a:off x="2555875" y="4076700"/>
            <a:ext cx="647700" cy="2889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84" name="Text Box 64"/>
          <p:cNvSpPr txBox="1">
            <a:spLocks noChangeArrowheads="1"/>
          </p:cNvSpPr>
          <p:nvPr/>
        </p:nvSpPr>
        <p:spPr bwMode="auto">
          <a:xfrm>
            <a:off x="971550" y="1001713"/>
            <a:ext cx="1428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Стресс</a:t>
            </a:r>
          </a:p>
        </p:txBody>
      </p:sp>
      <p:sp>
        <p:nvSpPr>
          <p:cNvPr id="30785" name="Text Box 65"/>
          <p:cNvSpPr txBox="1">
            <a:spLocks noChangeArrowheads="1"/>
          </p:cNvSpPr>
          <p:nvPr/>
        </p:nvSpPr>
        <p:spPr bwMode="auto">
          <a:xfrm>
            <a:off x="6300788" y="981075"/>
            <a:ext cx="24844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успокоение</a:t>
            </a:r>
          </a:p>
          <a:p>
            <a:endParaRPr lang="ru-RU" sz="2800" dirty="0"/>
          </a:p>
        </p:txBody>
      </p:sp>
      <p:sp>
        <p:nvSpPr>
          <p:cNvPr id="30786" name="Text Box 66"/>
          <p:cNvSpPr txBox="1">
            <a:spLocks noChangeArrowheads="1"/>
          </p:cNvSpPr>
          <p:nvPr/>
        </p:nvSpPr>
        <p:spPr bwMode="auto">
          <a:xfrm>
            <a:off x="3995738" y="1001713"/>
            <a:ext cx="11299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пища</a:t>
            </a:r>
          </a:p>
        </p:txBody>
      </p:sp>
      <p:pic>
        <p:nvPicPr>
          <p:cNvPr id="30787" name="Picture 67" descr="z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938" y="4292600"/>
            <a:ext cx="1914525" cy="2376488"/>
          </a:xfrm>
          <a:prstGeom prst="rect">
            <a:avLst/>
          </a:prstGeom>
          <a:noFill/>
        </p:spPr>
      </p:pic>
      <p:sp>
        <p:nvSpPr>
          <p:cNvPr id="30788" name="AutoShape 68"/>
          <p:cNvSpPr>
            <a:spLocks noChangeArrowheads="1"/>
          </p:cNvSpPr>
          <p:nvPr/>
        </p:nvSpPr>
        <p:spPr bwMode="auto">
          <a:xfrm>
            <a:off x="5796137" y="5516562"/>
            <a:ext cx="1368252" cy="720749"/>
          </a:xfrm>
          <a:prstGeom prst="curvedLeftArrow">
            <a:avLst>
              <a:gd name="adj1" fmla="val 20000"/>
              <a:gd name="adj2" fmla="val 40000"/>
              <a:gd name="adj3" fmla="val 4582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Line 62"/>
          <p:cNvSpPr>
            <a:spLocks noChangeShapeType="1"/>
          </p:cNvSpPr>
          <p:nvPr/>
        </p:nvSpPr>
        <p:spPr bwMode="auto">
          <a:xfrm>
            <a:off x="5868144" y="4005064"/>
            <a:ext cx="432048" cy="36004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2879725" cy="720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Ошибка вторая</a:t>
            </a:r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3276600" y="188913"/>
            <a:ext cx="5184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Большой прием 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жирной пищи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611188" y="1341438"/>
            <a:ext cx="20161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Приводит: 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8893175" cy="3883025"/>
          </a:xfrm>
          <a:noFill/>
          <a:ln/>
        </p:spPr>
        <p:txBody>
          <a:bodyPr/>
          <a:lstStyle/>
          <a:p>
            <a:r>
              <a:rPr lang="ru-RU" sz="2800" b="1">
                <a:solidFill>
                  <a:srgbClr val="FFFF66"/>
                </a:solidFill>
              </a:rPr>
              <a:t>Увеличение массы тела</a:t>
            </a:r>
          </a:p>
          <a:p>
            <a:r>
              <a:rPr lang="ru-RU" sz="2800" b="1">
                <a:solidFill>
                  <a:srgbClr val="FFFF66"/>
                </a:solidFill>
              </a:rPr>
              <a:t>Ожирение</a:t>
            </a:r>
          </a:p>
          <a:p>
            <a:r>
              <a:rPr lang="ru-RU" sz="2800" b="1">
                <a:solidFill>
                  <a:srgbClr val="FFFF66"/>
                </a:solidFill>
              </a:rPr>
              <a:t>Развитию сердечно – сосудистой патологии</a:t>
            </a:r>
          </a:p>
          <a:p>
            <a:r>
              <a:rPr lang="ru-RU" sz="2800" b="1">
                <a:solidFill>
                  <a:srgbClr val="FFFF66"/>
                </a:solidFill>
              </a:rPr>
              <a:t>Раку молочной железы, толстой кишки</a:t>
            </a:r>
          </a:p>
          <a:p>
            <a:pPr>
              <a:buFont typeface="Wingdings" pitchFamily="2" charset="2"/>
              <a:buNone/>
            </a:pPr>
            <a:endParaRPr lang="ru-RU" sz="2800" b="1"/>
          </a:p>
          <a:p>
            <a:pPr>
              <a:buFont typeface="Wingdings" pitchFamily="2" charset="2"/>
              <a:buNone/>
            </a:pPr>
            <a:endParaRPr lang="ru-RU" sz="3600"/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468313" y="4652963"/>
            <a:ext cx="45354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Ограничение жира - вредно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5084763"/>
            <a:ext cx="72358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24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 Так как существует группа жирорастворимых витаминов (А,Е),всасывание которых из кишечника происходит только в присутствии жира.</a:t>
            </a:r>
          </a:p>
        </p:txBody>
      </p:sp>
      <p:pic>
        <p:nvPicPr>
          <p:cNvPr id="34830" name="Picture 14" descr="coronaries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264" y="4509120"/>
            <a:ext cx="1944688" cy="1801813"/>
          </a:xfrm>
          <a:prstGeom prst="rect">
            <a:avLst/>
          </a:prstGeom>
          <a:noFill/>
        </p:spPr>
      </p:pic>
      <p:pic>
        <p:nvPicPr>
          <p:cNvPr id="34831" name="Picture 15" descr="6britania_tolst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268413"/>
            <a:ext cx="1665288" cy="19446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2352675" cy="7921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Ошибка третья</a:t>
            </a: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2627313" y="188913"/>
            <a:ext cx="63722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Неадекватный прием с пищей белка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1268413"/>
            <a:ext cx="2592388" cy="360362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Белок содержится: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141663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 мясе</a:t>
            </a: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2205038"/>
            <a:ext cx="1016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 рыбе</a:t>
            </a: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1844675"/>
            <a:ext cx="108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 яйцах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2781300"/>
            <a:ext cx="2965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 молочных продуктах</a:t>
            </a: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500438"/>
            <a:ext cx="1200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 орехах</a:t>
            </a: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860800"/>
            <a:ext cx="1181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 горохе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2492375"/>
            <a:ext cx="895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 сое</a:t>
            </a:r>
            <a:r>
              <a:rPr lang="ru-RU" sz="1800" b="1"/>
              <a:t> </a:t>
            </a:r>
          </a:p>
        </p:txBody>
      </p:sp>
      <p:sp>
        <p:nvSpPr>
          <p:cNvPr id="37943" name="WordArt 55"/>
          <p:cNvSpPr>
            <a:spLocks noChangeArrowheads="1" noChangeShapeType="1" noTextEdit="1"/>
          </p:cNvSpPr>
          <p:nvPr/>
        </p:nvSpPr>
        <p:spPr bwMode="auto">
          <a:xfrm>
            <a:off x="2627313" y="1196975"/>
            <a:ext cx="33845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Недостаток белка:    </a:t>
            </a:r>
          </a:p>
        </p:txBody>
      </p:sp>
      <p:sp>
        <p:nvSpPr>
          <p:cNvPr id="37944" name="Rectangle 56"/>
          <p:cNvSpPr>
            <a:spLocks noChangeArrowheads="1"/>
          </p:cNvSpPr>
          <p:nvPr/>
        </p:nvSpPr>
        <p:spPr bwMode="auto">
          <a:xfrm>
            <a:off x="2771775" y="1628775"/>
            <a:ext cx="367188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Задержка роста и развития (у детей)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Снижение тонуса нервной системы</a:t>
            </a:r>
          </a:p>
          <a:p>
            <a:pPr>
              <a:buFontTx/>
              <a:buChar char="•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Снижение иммунитета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Повышение заболеваемости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ru-RU" sz="40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945" name="WordArt 57"/>
          <p:cNvSpPr>
            <a:spLocks noChangeArrowheads="1" noChangeShapeType="1" noTextEdit="1"/>
          </p:cNvSpPr>
          <p:nvPr/>
        </p:nvSpPr>
        <p:spPr bwMode="auto">
          <a:xfrm>
            <a:off x="6156325" y="1196975"/>
            <a:ext cx="27717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Избыток белка:</a:t>
            </a:r>
          </a:p>
        </p:txBody>
      </p:sp>
      <p:sp>
        <p:nvSpPr>
          <p:cNvPr id="37947" name="Rectangle 59"/>
          <p:cNvSpPr>
            <a:spLocks noChangeArrowheads="1"/>
          </p:cNvSpPr>
          <p:nvPr/>
        </p:nvSpPr>
        <p:spPr bwMode="auto">
          <a:xfrm>
            <a:off x="6227763" y="1557338"/>
            <a:ext cx="32035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Камнеобразования в почках</a:t>
            </a:r>
          </a:p>
          <a:p>
            <a:pPr>
              <a:buFontTx/>
              <a:buChar char="•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Склонность к стрессам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Увеличение активности гнилостных процессов в кишечнике</a:t>
            </a:r>
          </a:p>
          <a:p>
            <a:pPr>
              <a:buFontTx/>
              <a:buChar char="•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Отравление организма</a:t>
            </a:r>
          </a:p>
        </p:txBody>
      </p:sp>
      <p:pic>
        <p:nvPicPr>
          <p:cNvPr id="37948" name="Picture 60" descr="3764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7624" y="5589240"/>
            <a:ext cx="1482963" cy="1144935"/>
          </a:xfrm>
          <a:prstGeom prst="rect">
            <a:avLst/>
          </a:prstGeom>
          <a:noFill/>
        </p:spPr>
      </p:pic>
      <p:pic>
        <p:nvPicPr>
          <p:cNvPr id="37949" name="Picture 61" descr="0000151995-previe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4653136"/>
            <a:ext cx="1656184" cy="1639001"/>
          </a:xfrm>
          <a:prstGeom prst="rect">
            <a:avLst/>
          </a:prstGeom>
          <a:noFill/>
        </p:spPr>
      </p:pic>
      <p:pic>
        <p:nvPicPr>
          <p:cNvPr id="37951" name="Picture 63" descr="DSC0007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5013176"/>
            <a:ext cx="1728192" cy="1631807"/>
          </a:xfrm>
          <a:prstGeom prst="rect">
            <a:avLst/>
          </a:prstGeom>
          <a:noFill/>
        </p:spPr>
      </p:pic>
      <p:pic>
        <p:nvPicPr>
          <p:cNvPr id="37953" name="Picture 65" descr="view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4268288"/>
            <a:ext cx="1944216" cy="14833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905250"/>
            <a:ext cx="8229600" cy="2952750"/>
          </a:xfrm>
        </p:spPr>
        <p:txBody>
          <a:bodyPr/>
          <a:lstStyle/>
          <a:p>
            <a:r>
              <a:rPr lang="ru-RU" sz="2800" b="1" i="1"/>
              <a:t>Полное исключение из пищи углеводов (круп, мучных изделий, овощей) опасно. В таких условиях организм начинает усиленно переводить белки в углеводы, а это приводит к серьезным нарушениям функций организма.</a:t>
            </a:r>
          </a:p>
        </p:txBody>
      </p:sp>
      <p:sp>
        <p:nvSpPr>
          <p:cNvPr id="246790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911475" cy="9350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Ошибка четвертая</a:t>
            </a:r>
          </a:p>
        </p:txBody>
      </p:sp>
      <p:sp>
        <p:nvSpPr>
          <p:cNvPr id="246791" name="WordArt 7"/>
          <p:cNvSpPr>
            <a:spLocks noChangeArrowheads="1" noChangeShapeType="1" noTextEdit="1"/>
          </p:cNvSpPr>
          <p:nvPr/>
        </p:nvSpPr>
        <p:spPr bwMode="auto">
          <a:xfrm>
            <a:off x="3419475" y="404813"/>
            <a:ext cx="44640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Избыточное потребление</a:t>
            </a:r>
          </a:p>
        </p:txBody>
      </p:sp>
      <p:sp>
        <p:nvSpPr>
          <p:cNvPr id="246793" name="WordArt 9"/>
          <p:cNvSpPr>
            <a:spLocks noChangeArrowheads="1" noChangeShapeType="1" noTextEdit="1"/>
          </p:cNvSpPr>
          <p:nvPr/>
        </p:nvSpPr>
        <p:spPr bwMode="auto">
          <a:xfrm>
            <a:off x="1619250" y="1125538"/>
            <a:ext cx="69850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рафинированных (очищенных) сахаров</a:t>
            </a:r>
          </a:p>
        </p:txBody>
      </p:sp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250825" y="2852738"/>
            <a:ext cx="5976938" cy="6477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Кариес зубов(более 30 г. сахара в день)</a:t>
            </a:r>
          </a:p>
          <a:p>
            <a:pPr algn="ctr"/>
            <a:endParaRPr lang="ru-RU" sz="2400"/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250825" y="1916113"/>
            <a:ext cx="4392613" cy="57626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сахарного диабета</a:t>
            </a:r>
          </a:p>
        </p:txBody>
      </p:sp>
      <p:pic>
        <p:nvPicPr>
          <p:cNvPr id="246797" name="Picture 13" descr="9856cc86-e031-4f5d-91ab-3d9938c0c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773238"/>
            <a:ext cx="2592388" cy="2159818"/>
          </a:xfrm>
          <a:prstGeom prst="rect">
            <a:avLst/>
          </a:prstGeom>
          <a:noFill/>
        </p:spPr>
      </p:pic>
      <p:sp>
        <p:nvSpPr>
          <p:cNvPr id="246805" name="Rectangle 21"/>
          <p:cNvSpPr>
            <a:spLocks noChangeArrowheads="1"/>
          </p:cNvSpPr>
          <p:nvPr/>
        </p:nvSpPr>
        <p:spPr bwMode="auto">
          <a:xfrm>
            <a:off x="0" y="3933825"/>
            <a:ext cx="7627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 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2224087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Ошибка пятая</a:t>
            </a:r>
          </a:p>
        </p:txBody>
      </p:sp>
      <p:sp>
        <p:nvSpPr>
          <p:cNvPr id="57353" name="WordArt 9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64436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Малое употребление растительных волокон</a:t>
            </a: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2411413" y="908050"/>
            <a:ext cx="4321175" cy="5048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Угнетают  развитие  опухолей:</a:t>
            </a: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3492500" y="1628775"/>
            <a:ext cx="27368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Чай</a:t>
            </a:r>
          </a:p>
          <a:p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Пшеница</a:t>
            </a:r>
          </a:p>
          <a:p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Лук </a:t>
            </a:r>
          </a:p>
          <a:p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Томаты</a:t>
            </a:r>
          </a:p>
          <a:p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Баклажаны</a:t>
            </a:r>
          </a:p>
          <a:p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Цитрусовые</a:t>
            </a:r>
          </a:p>
        </p:txBody>
      </p:sp>
      <p:pic>
        <p:nvPicPr>
          <p:cNvPr id="57373" name="Picture 29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557338"/>
            <a:ext cx="1727200" cy="1603375"/>
          </a:xfrm>
          <a:prstGeom prst="rect">
            <a:avLst/>
          </a:prstGeom>
          <a:noFill/>
        </p:spPr>
      </p:pic>
      <p:pic>
        <p:nvPicPr>
          <p:cNvPr id="57374" name="Picture 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3500438"/>
            <a:ext cx="1871662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75" name="Picture 31" descr="DSC0187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4652963"/>
            <a:ext cx="1150937" cy="790575"/>
          </a:xfrm>
          <a:prstGeom prst="rect">
            <a:avLst/>
          </a:prstGeom>
          <a:noFill/>
        </p:spPr>
      </p:pic>
      <p:pic>
        <p:nvPicPr>
          <p:cNvPr id="57376" name="Picture 32" descr="malin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950" y="1700213"/>
            <a:ext cx="1655763" cy="1466850"/>
          </a:xfrm>
          <a:prstGeom prst="rect">
            <a:avLst/>
          </a:prstGeom>
          <a:noFill/>
        </p:spPr>
      </p:pic>
      <p:pic>
        <p:nvPicPr>
          <p:cNvPr id="57378" name="Picture 34" descr="1198510484_kartoh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5157788"/>
            <a:ext cx="1576387" cy="1511300"/>
          </a:xfrm>
          <a:prstGeom prst="rect">
            <a:avLst/>
          </a:prstGeom>
          <a:noFill/>
        </p:spPr>
      </p:pic>
      <p:pic>
        <p:nvPicPr>
          <p:cNvPr id="57379" name="Picture 35" descr="DSC0006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6600" y="5661025"/>
            <a:ext cx="1371600" cy="1008063"/>
          </a:xfrm>
          <a:prstGeom prst="rect">
            <a:avLst/>
          </a:prstGeom>
          <a:noFill/>
        </p:spPr>
      </p:pic>
      <p:pic>
        <p:nvPicPr>
          <p:cNvPr id="57380" name="Picture 36" descr="DSC0187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388" y="5157788"/>
            <a:ext cx="1800225" cy="1481137"/>
          </a:xfrm>
          <a:prstGeom prst="rect">
            <a:avLst/>
          </a:prstGeom>
          <a:noFill/>
        </p:spPr>
      </p:pic>
      <p:pic>
        <p:nvPicPr>
          <p:cNvPr id="57381" name="Picture 37" descr="srwa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27763" y="3284538"/>
            <a:ext cx="1584325" cy="1584325"/>
          </a:xfrm>
          <a:prstGeom prst="rect">
            <a:avLst/>
          </a:prstGeom>
          <a:noFill/>
        </p:spPr>
      </p:pic>
      <p:pic>
        <p:nvPicPr>
          <p:cNvPr id="57382" name="Picture 38" descr="PH0185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140200" y="3789363"/>
            <a:ext cx="1296988" cy="795337"/>
          </a:xfrm>
          <a:prstGeom prst="rect">
            <a:avLst/>
          </a:prstGeom>
          <a:noFill/>
        </p:spPr>
      </p:pic>
      <p:pic>
        <p:nvPicPr>
          <p:cNvPr id="57392" name="Picture 48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419475" y="4652963"/>
            <a:ext cx="12112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93" name="Picture 49" descr="DSC0187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95288" y="2276475"/>
            <a:ext cx="649287" cy="1512888"/>
          </a:xfrm>
          <a:prstGeom prst="rect">
            <a:avLst/>
          </a:prstGeom>
          <a:noFill/>
        </p:spPr>
      </p:pic>
      <p:sp>
        <p:nvSpPr>
          <p:cNvPr id="57394" name="Text Box 50"/>
          <p:cNvSpPr txBox="1">
            <a:spLocks noChangeArrowheads="1"/>
          </p:cNvSpPr>
          <p:nvPr/>
        </p:nvSpPr>
        <p:spPr bwMode="auto">
          <a:xfrm>
            <a:off x="3759200" y="1576388"/>
            <a:ext cx="2289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Средний эффект:</a:t>
            </a:r>
          </a:p>
          <a:p>
            <a:endParaRPr lang="ru-RU" sz="1800"/>
          </a:p>
        </p:txBody>
      </p:sp>
      <p:sp>
        <p:nvSpPr>
          <p:cNvPr id="57395" name="Text Box 51"/>
          <p:cNvSpPr txBox="1">
            <a:spLocks noChangeArrowheads="1"/>
          </p:cNvSpPr>
          <p:nvPr/>
        </p:nvSpPr>
        <p:spPr bwMode="auto">
          <a:xfrm>
            <a:off x="6804025" y="1196975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Слабый эффект:</a:t>
            </a:r>
          </a:p>
        </p:txBody>
      </p: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6084888" y="2276475"/>
            <a:ext cx="1052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Малина</a:t>
            </a:r>
          </a:p>
        </p:txBody>
      </p:sp>
      <p:sp>
        <p:nvSpPr>
          <p:cNvPr id="57397" name="Text Box 53"/>
          <p:cNvSpPr txBox="1">
            <a:spLocks noChangeArrowheads="1"/>
          </p:cNvSpPr>
          <p:nvPr/>
        </p:nvSpPr>
        <p:spPr bwMode="auto">
          <a:xfrm>
            <a:off x="7886700" y="3789363"/>
            <a:ext cx="125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Клубника</a:t>
            </a: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5940425" y="5300663"/>
            <a:ext cx="1455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Картофель</a:t>
            </a:r>
          </a:p>
        </p:txBody>
      </p:sp>
      <p:sp>
        <p:nvSpPr>
          <p:cNvPr id="57404" name="Text Box 60"/>
          <p:cNvSpPr txBox="1">
            <a:spLocks noChangeArrowheads="1"/>
          </p:cNvSpPr>
          <p:nvPr/>
        </p:nvSpPr>
        <p:spPr bwMode="auto">
          <a:xfrm>
            <a:off x="107950" y="1196975"/>
            <a:ext cx="2320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Высокий эффект:</a:t>
            </a:r>
          </a:p>
        </p:txBody>
      </p:sp>
      <p:sp>
        <p:nvSpPr>
          <p:cNvPr id="57405" name="Text Box 61"/>
          <p:cNvSpPr txBox="1">
            <a:spLocks noChangeArrowheads="1"/>
          </p:cNvSpPr>
          <p:nvPr/>
        </p:nvSpPr>
        <p:spPr bwMode="auto">
          <a:xfrm>
            <a:off x="179388" y="1676400"/>
            <a:ext cx="108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Капуста</a:t>
            </a:r>
          </a:p>
        </p:txBody>
      </p:sp>
      <p:sp>
        <p:nvSpPr>
          <p:cNvPr id="57406" name="Text Box 62"/>
          <p:cNvSpPr txBox="1">
            <a:spLocks noChangeArrowheads="1"/>
          </p:cNvSpPr>
          <p:nvPr/>
        </p:nvSpPr>
        <p:spPr bwMode="auto">
          <a:xfrm>
            <a:off x="971550" y="3141663"/>
            <a:ext cx="1190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Морковь</a:t>
            </a:r>
          </a:p>
        </p:txBody>
      </p:sp>
      <p:sp>
        <p:nvSpPr>
          <p:cNvPr id="57407" name="Text Box 63"/>
          <p:cNvSpPr txBox="1">
            <a:spLocks noChangeArrowheads="1"/>
          </p:cNvSpPr>
          <p:nvPr/>
        </p:nvSpPr>
        <p:spPr bwMode="auto">
          <a:xfrm>
            <a:off x="179388" y="3981450"/>
            <a:ext cx="1225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Сладкий </a:t>
            </a:r>
          </a:p>
          <a:p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перец</a:t>
            </a:r>
          </a:p>
          <a:p>
            <a:endParaRPr lang="ru-RU" sz="1800" b="1"/>
          </a:p>
        </p:txBody>
      </p:sp>
      <p:sp>
        <p:nvSpPr>
          <p:cNvPr id="57408" name="Text Box 64"/>
          <p:cNvSpPr txBox="1">
            <a:spLocks noChangeArrowheads="1"/>
          </p:cNvSpPr>
          <p:nvPr/>
        </p:nvSpPr>
        <p:spPr bwMode="auto">
          <a:xfrm>
            <a:off x="2051050" y="609282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Чеснок</a:t>
            </a:r>
          </a:p>
        </p:txBody>
      </p:sp>
      <p:pic>
        <p:nvPicPr>
          <p:cNvPr id="57410" name="Picture 66" descr="fruits%20&amp;%20vegetables_03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716463" y="5661025"/>
            <a:ext cx="1368425" cy="10271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250825" y="476250"/>
            <a:ext cx="2351088" cy="649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Ошибка шестая</a:t>
            </a:r>
          </a:p>
        </p:txBody>
      </p:sp>
      <p:sp>
        <p:nvSpPr>
          <p:cNvPr id="64518" name="WordArt 6"/>
          <p:cNvSpPr>
            <a:spLocks noChangeArrowheads="1" noChangeShapeType="1" noTextEdit="1"/>
          </p:cNvSpPr>
          <p:nvPr/>
        </p:nvSpPr>
        <p:spPr bwMode="auto">
          <a:xfrm>
            <a:off x="2700338" y="188913"/>
            <a:ext cx="64436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Чрезмерное употребление повареной </a:t>
            </a:r>
          </a:p>
        </p:txBody>
      </p:sp>
      <p:sp>
        <p:nvSpPr>
          <p:cNvPr id="64523" name="WordArt 11"/>
          <p:cNvSpPr>
            <a:spLocks noChangeArrowheads="1" noChangeShapeType="1" noTextEdit="1"/>
          </p:cNvSpPr>
          <p:nvPr/>
        </p:nvSpPr>
        <p:spPr bwMode="auto">
          <a:xfrm>
            <a:off x="3924300" y="908050"/>
            <a:ext cx="39592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соли  - хлорида натрия</a:t>
            </a: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468313" y="1700213"/>
            <a:ext cx="5399087" cy="64928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ru-RU" sz="24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Организму достаточно - 5 г. соли</a:t>
            </a:r>
          </a:p>
          <a:p>
            <a:pPr algn="ctr"/>
            <a:endParaRPr lang="ru-RU" sz="2400">
              <a:solidFill>
                <a:srgbClr val="66CCFF"/>
              </a:solidFill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3132138" y="5300663"/>
            <a:ext cx="525621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Удвоенное потребление соли–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нагрузка на почки</a:t>
            </a:r>
            <a:endParaRPr lang="ru-RU" sz="2400" b="1">
              <a:solidFill>
                <a:srgbClr val="FFFF00"/>
              </a:solidFill>
            </a:endParaRPr>
          </a:p>
          <a:p>
            <a:pPr algn="ctr"/>
            <a:endParaRPr lang="ru-RU" sz="2400"/>
          </a:p>
        </p:txBody>
      </p:sp>
      <p:pic>
        <p:nvPicPr>
          <p:cNvPr id="64536" name="Picture 24" descr="7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068638"/>
            <a:ext cx="2405062" cy="3573462"/>
          </a:xfrm>
          <a:prstGeom prst="rect">
            <a:avLst/>
          </a:prstGeom>
          <a:noFill/>
        </p:spPr>
      </p:pic>
      <p:pic>
        <p:nvPicPr>
          <p:cNvPr id="64538" name="Picture 26" descr="DSC000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64275" y="1628775"/>
            <a:ext cx="2249488" cy="30241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2151</TotalTime>
  <Words>817</Words>
  <Application>Microsoft Office PowerPoint</Application>
  <PresentationFormat>Экран (4:3)</PresentationFormat>
  <Paragraphs>200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Круги</vt:lpstr>
      <vt:lpstr>Точечный рисунок</vt:lpstr>
      <vt:lpstr>Диаграмма</vt:lpstr>
      <vt:lpstr>«Пища – вред или польза?»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  <vt:lpstr>Слайд 11</vt:lpstr>
      <vt:lpstr>Слайд 12</vt:lpstr>
      <vt:lpstr>Слайд 13</vt:lpstr>
      <vt:lpstr>Вредные продукты:</vt:lpstr>
      <vt:lpstr>Социологическое исследование </vt:lpstr>
      <vt:lpstr>Слайд 16</vt:lpstr>
      <vt:lpstr>Слайд 17</vt:lpstr>
      <vt:lpstr>Слайд 18</vt:lpstr>
      <vt:lpstr>Пищевые добавки</vt:lpstr>
      <vt:lpstr>Порядковый номер вкуса</vt:lpstr>
      <vt:lpstr>ЧЕРНЫЙ СПИСОК</vt:lpstr>
      <vt:lpstr>Слайд 22</vt:lpstr>
      <vt:lpstr>Слайд 23</vt:lpstr>
      <vt:lpstr>Слайд 24</vt:lpstr>
      <vt:lpstr>Слайд 25</vt:lpstr>
      <vt:lpstr>Слайд 26</vt:lpstr>
      <vt:lpstr>Слайд 27</vt:lpstr>
      <vt:lpstr>Подведем 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Ошибки в питании современного человека</dc:title>
  <dc:creator>Наиля</dc:creator>
  <cp:lastModifiedBy>klesov</cp:lastModifiedBy>
  <cp:revision>121</cp:revision>
  <dcterms:created xsi:type="dcterms:W3CDTF">2008-03-08T15:29:06Z</dcterms:created>
  <dcterms:modified xsi:type="dcterms:W3CDTF">2013-04-25T16:52:40Z</dcterms:modified>
</cp:coreProperties>
</file>