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434" r:id="rId2"/>
    <p:sldId id="439" r:id="rId3"/>
    <p:sldId id="446" r:id="rId4"/>
    <p:sldId id="450" r:id="rId5"/>
    <p:sldId id="435" r:id="rId6"/>
    <p:sldId id="451" r:id="rId7"/>
    <p:sldId id="452" r:id="rId8"/>
    <p:sldId id="443" r:id="rId9"/>
    <p:sldId id="453" r:id="rId10"/>
    <p:sldId id="276" r:id="rId11"/>
  </p:sldIdLst>
  <p:sldSz cx="9144000" cy="6858000" type="screen4x3"/>
  <p:notesSz cx="9723438" cy="6858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B3E7FF"/>
    <a:srgbClr val="2FBFFF"/>
    <a:srgbClr val="FFFFFF"/>
    <a:srgbClr val="4087B2"/>
    <a:srgbClr val="2C95F4"/>
    <a:srgbClr val="399BF5"/>
    <a:srgbClr val="2190FF"/>
    <a:srgbClr val="F8F8F8"/>
    <a:srgbClr val="C0C0C0"/>
    <a:srgbClr val="1C1C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4676" autoAdjust="0"/>
  </p:normalViewPr>
  <p:slideViewPr>
    <p:cSldViewPr snapToGrid="0">
      <p:cViewPr varScale="1">
        <p:scale>
          <a:sx n="70" d="100"/>
          <a:sy n="70" d="100"/>
        </p:scale>
        <p:origin x="-1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ru-RU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FBC07401-7FE3-406C-9AE0-C2EA2BB7637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727562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14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ru-RU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07038" y="0"/>
            <a:ext cx="42148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ru-RU"/>
          </a:p>
        </p:txBody>
      </p:sp>
      <p:sp>
        <p:nvSpPr>
          <p:cNvPr id="161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8013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1550" y="3257550"/>
            <a:ext cx="7780338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214813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ru-RU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07038" y="6513513"/>
            <a:ext cx="4214812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BBCDD4B-6B61-46F4-BEA1-99B7E5E8D0A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942249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678AF1-B0AE-423F-824F-4B2CE8DD3BFA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49600" y="514350"/>
            <a:ext cx="3429000" cy="2571750"/>
          </a:xfrm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3257550"/>
            <a:ext cx="7778750" cy="3086100"/>
          </a:xfrm>
        </p:spPr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842" name="Rectangle 1642"/>
          <p:cNvSpPr>
            <a:spLocks noChangeArrowheads="1"/>
          </p:cNvSpPr>
          <p:nvPr/>
        </p:nvSpPr>
        <p:spPr bwMode="gray">
          <a:xfrm>
            <a:off x="3071813" y="0"/>
            <a:ext cx="1417637" cy="6858000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834" name="Rectangle 1634"/>
          <p:cNvSpPr>
            <a:spLocks noChangeArrowheads="1"/>
          </p:cNvSpPr>
          <p:nvPr/>
        </p:nvSpPr>
        <p:spPr bwMode="gray">
          <a:xfrm>
            <a:off x="0" y="0"/>
            <a:ext cx="3152775" cy="6858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85882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796" name="Rectangle 1596"/>
          <p:cNvSpPr>
            <a:spLocks noChangeArrowheads="1"/>
          </p:cNvSpPr>
          <p:nvPr/>
        </p:nvSpPr>
        <p:spPr bwMode="gray">
          <a:xfrm>
            <a:off x="6902450" y="-11113"/>
            <a:ext cx="303213" cy="6858001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797" name="Rectangle 1597"/>
          <p:cNvSpPr>
            <a:spLocks noChangeArrowheads="1"/>
          </p:cNvSpPr>
          <p:nvPr/>
        </p:nvSpPr>
        <p:spPr bwMode="gray">
          <a:xfrm>
            <a:off x="7158038" y="12700"/>
            <a:ext cx="227012" cy="68580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792" name="Rectangle 1592"/>
          <p:cNvSpPr>
            <a:spLocks noChangeArrowheads="1"/>
          </p:cNvSpPr>
          <p:nvPr/>
        </p:nvSpPr>
        <p:spPr bwMode="gray">
          <a:xfrm>
            <a:off x="4375150" y="0"/>
            <a:ext cx="1060450" cy="6858000"/>
          </a:xfrm>
          <a:prstGeom prst="rect">
            <a:avLst/>
          </a:prstGeom>
          <a:solidFill>
            <a:schemeClr val="accent2">
              <a:alpha val="64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793" name="Rectangle 1593"/>
          <p:cNvSpPr>
            <a:spLocks noChangeArrowheads="1"/>
          </p:cNvSpPr>
          <p:nvPr/>
        </p:nvSpPr>
        <p:spPr bwMode="gray">
          <a:xfrm>
            <a:off x="5359400" y="-17463"/>
            <a:ext cx="728663" cy="6938963"/>
          </a:xfrm>
          <a:prstGeom prst="rect">
            <a:avLst/>
          </a:prstGeom>
          <a:solidFill>
            <a:schemeClr val="accent2">
              <a:alpha val="53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794" name="Rectangle 1594"/>
          <p:cNvSpPr>
            <a:spLocks noChangeArrowheads="1"/>
          </p:cNvSpPr>
          <p:nvPr/>
        </p:nvSpPr>
        <p:spPr bwMode="gray">
          <a:xfrm>
            <a:off x="6018213" y="-19050"/>
            <a:ext cx="547687" cy="6938963"/>
          </a:xfrm>
          <a:prstGeom prst="rect">
            <a:avLst/>
          </a:prstGeom>
          <a:solidFill>
            <a:schemeClr val="accent2">
              <a:alpha val="4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795" name="Rectangle 1595"/>
          <p:cNvSpPr>
            <a:spLocks noChangeArrowheads="1"/>
          </p:cNvSpPr>
          <p:nvPr/>
        </p:nvSpPr>
        <p:spPr bwMode="gray">
          <a:xfrm>
            <a:off x="6505575" y="0"/>
            <a:ext cx="446088" cy="6858000"/>
          </a:xfrm>
          <a:prstGeom prst="rect">
            <a:avLst/>
          </a:prstGeom>
          <a:solidFill>
            <a:schemeClr val="accent2">
              <a:alpha val="3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822" name="Rectangle 1622"/>
          <p:cNvSpPr>
            <a:spLocks noChangeArrowheads="1"/>
          </p:cNvSpPr>
          <p:nvPr/>
        </p:nvSpPr>
        <p:spPr bwMode="gray">
          <a:xfrm>
            <a:off x="7339013" y="52388"/>
            <a:ext cx="136525" cy="6858000"/>
          </a:xfrm>
          <a:prstGeom prst="rect">
            <a:avLst/>
          </a:prstGeom>
          <a:solidFill>
            <a:schemeClr val="accent2">
              <a:alpha val="14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823" name="Rectangle 1623"/>
          <p:cNvSpPr>
            <a:spLocks noChangeArrowheads="1"/>
          </p:cNvSpPr>
          <p:nvPr/>
        </p:nvSpPr>
        <p:spPr bwMode="gray">
          <a:xfrm>
            <a:off x="8366125" y="20638"/>
            <a:ext cx="344488" cy="6858000"/>
          </a:xfrm>
          <a:prstGeom prst="rect">
            <a:avLst/>
          </a:prstGeom>
          <a:solidFill>
            <a:schemeClr val="accent2">
              <a:alpha val="23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824" name="Rectangle 1624"/>
          <p:cNvSpPr>
            <a:spLocks noChangeArrowheads="1"/>
          </p:cNvSpPr>
          <p:nvPr/>
        </p:nvSpPr>
        <p:spPr bwMode="gray">
          <a:xfrm>
            <a:off x="8664575" y="0"/>
            <a:ext cx="474663" cy="6858000"/>
          </a:xfrm>
          <a:prstGeom prst="rect">
            <a:avLst/>
          </a:prstGeom>
          <a:solidFill>
            <a:schemeClr val="accent2">
              <a:alpha val="28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813" name="Text Box 1613"/>
          <p:cNvSpPr txBox="1">
            <a:spLocks noChangeArrowheads="1"/>
          </p:cNvSpPr>
          <p:nvPr/>
        </p:nvSpPr>
        <p:spPr bwMode="gray">
          <a:xfrm>
            <a:off x="76200" y="6477000"/>
            <a:ext cx="1608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ru-RU" sz="1000">
                <a:solidFill>
                  <a:srgbClr val="F8F8F8"/>
                </a:solidFill>
              </a:rPr>
              <a:t>www.themegallery.com</a:t>
            </a:r>
          </a:p>
        </p:txBody>
      </p:sp>
      <p:sp>
        <p:nvSpPr>
          <p:cNvPr id="436812" name="Text Box 1612"/>
          <p:cNvSpPr txBox="1">
            <a:spLocks noChangeArrowheads="1"/>
          </p:cNvSpPr>
          <p:nvPr/>
        </p:nvSpPr>
        <p:spPr bwMode="gray">
          <a:xfrm>
            <a:off x="276225" y="6007100"/>
            <a:ext cx="1169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1C1C1C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436843" name="Rectangle 1643"/>
          <p:cNvSpPr>
            <a:spLocks noChangeArrowheads="1"/>
          </p:cNvSpPr>
          <p:nvPr/>
        </p:nvSpPr>
        <p:spPr bwMode="gray">
          <a:xfrm>
            <a:off x="7953375" y="4763"/>
            <a:ext cx="136525" cy="6858000"/>
          </a:xfrm>
          <a:prstGeom prst="rect">
            <a:avLst/>
          </a:prstGeom>
          <a:solidFill>
            <a:schemeClr val="accent2">
              <a:alpha val="6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844" name="Rectangle 1644"/>
          <p:cNvSpPr>
            <a:spLocks noChangeArrowheads="1"/>
          </p:cNvSpPr>
          <p:nvPr/>
        </p:nvSpPr>
        <p:spPr bwMode="gray">
          <a:xfrm>
            <a:off x="8045450" y="4763"/>
            <a:ext cx="168275" cy="6858000"/>
          </a:xfrm>
          <a:prstGeom prst="rect">
            <a:avLst/>
          </a:prstGeom>
          <a:solidFill>
            <a:schemeClr val="accent2">
              <a:alpha val="12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845" name="Rectangle 1645"/>
          <p:cNvSpPr>
            <a:spLocks noChangeArrowheads="1"/>
          </p:cNvSpPr>
          <p:nvPr/>
        </p:nvSpPr>
        <p:spPr bwMode="gray">
          <a:xfrm>
            <a:off x="8177213" y="-11113"/>
            <a:ext cx="230187" cy="6858001"/>
          </a:xfrm>
          <a:prstGeom prst="rect">
            <a:avLst/>
          </a:prstGeom>
          <a:solidFill>
            <a:schemeClr val="accent2">
              <a:alpha val="17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6847" name="Rectangle 1647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802063" y="1314450"/>
            <a:ext cx="5105400" cy="1470025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436848" name="Rectangle 1648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810000" y="2762250"/>
            <a:ext cx="5151438" cy="75723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436850" name="Rectangle 165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552825" y="6534150"/>
            <a:ext cx="2895600" cy="23495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36849" name="Rectangle 1649"/>
          <p:cNvSpPr>
            <a:spLocks noGrp="1" noChangeArrowheads="1"/>
          </p:cNvSpPr>
          <p:nvPr>
            <p:ph type="dt" sz="quarter" idx="2"/>
          </p:nvPr>
        </p:nvSpPr>
        <p:spPr bwMode="gray">
          <a:xfrm>
            <a:off x="6900863" y="6526213"/>
            <a:ext cx="2133600" cy="274637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36851" name="Rectangle 1651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011488" y="6527800"/>
            <a:ext cx="373062" cy="234950"/>
          </a:xfrm>
        </p:spPr>
        <p:txBody>
          <a:bodyPr/>
          <a:lstStyle>
            <a:lvl1pPr>
              <a:defRPr/>
            </a:lvl1pPr>
          </a:lstStyle>
          <a:p>
            <a:fld id="{FE8636D1-A237-426C-AC0C-03517F98761D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3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3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6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36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6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6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67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6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6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6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6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6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6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6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6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6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6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3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6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500" fill="hold"/>
                                        <p:tgtEl>
                                          <p:spTgt spid="4368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71" dur="500" fill="hold"/>
                                        <p:tgtEl>
                                          <p:spTgt spid="4367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73" dur="500" fill="hold"/>
                                        <p:tgtEl>
                                          <p:spTgt spid="4367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4367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77" dur="500" fill="hold"/>
                                        <p:tgtEl>
                                          <p:spTgt spid="4367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6" presetClass="emph" presetSubtype="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Scale>
                                      <p:cBhvr>
                                        <p:cTn id="79" dur="500" fill="hold"/>
                                        <p:tgtEl>
                                          <p:spTgt spid="4367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81" dur="500" fill="hold"/>
                                        <p:tgtEl>
                                          <p:spTgt spid="4367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2" presetID="6" presetClass="emph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4368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6" presetClass="emph" presetSubtype="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85" dur="500" fill="hold"/>
                                        <p:tgtEl>
                                          <p:spTgt spid="4368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6" presetClass="emph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Scale>
                                      <p:cBhvr>
                                        <p:cTn id="87" dur="500" fill="hold"/>
                                        <p:tgtEl>
                                          <p:spTgt spid="4368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8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4368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4368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94" dur="500" fill="hold"/>
                                        <p:tgtEl>
                                          <p:spTgt spid="4368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96" dur="500" fill="hold"/>
                                        <p:tgtEl>
                                          <p:spTgt spid="4368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36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44 0.26526 C 0.15434 0.26017 0.07587 0.23011 0.04201 0.19056 C 0.00816 0.15101 -0.01441 0.06198 -0.02934 0.02821 " pathEditMode="relative" rAng="0" ptsTypes="faf">
                                      <p:cBhvr>
                                        <p:cTn id="103" dur="1000" fill="hold"/>
                                        <p:tgtEl>
                                          <p:spTgt spid="4368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39" y="-118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842" grpId="0" animBg="1"/>
      <p:bldP spid="436842" grpId="1" animBg="1"/>
      <p:bldP spid="436834" grpId="0" animBg="1"/>
      <p:bldP spid="436834" grpId="1" animBg="1"/>
      <p:bldP spid="436796" grpId="0" animBg="1"/>
      <p:bldP spid="436796" grpId="1" animBg="1"/>
      <p:bldP spid="436797" grpId="0" animBg="1"/>
      <p:bldP spid="436797" grpId="1" animBg="1"/>
      <p:bldP spid="436792" grpId="0" animBg="1"/>
      <p:bldP spid="436792" grpId="1" animBg="1"/>
      <p:bldP spid="436793" grpId="0" animBg="1"/>
      <p:bldP spid="436793" grpId="1" animBg="1"/>
      <p:bldP spid="436794" grpId="0" animBg="1"/>
      <p:bldP spid="436794" grpId="1" animBg="1"/>
      <p:bldP spid="436795" grpId="0" animBg="1"/>
      <p:bldP spid="436795" grpId="1" animBg="1"/>
      <p:bldP spid="436822" grpId="0" animBg="1"/>
      <p:bldP spid="436822" grpId="1" animBg="1"/>
      <p:bldP spid="436823" grpId="0" animBg="1"/>
      <p:bldP spid="436823" grpId="1" animBg="1"/>
      <p:bldP spid="436824" grpId="0" animBg="1"/>
      <p:bldP spid="436824" grpId="1" animBg="1"/>
      <p:bldP spid="436843" grpId="0" animBg="1"/>
      <p:bldP spid="436843" grpId="1" animBg="1"/>
      <p:bldP spid="436844" grpId="0" animBg="1"/>
      <p:bldP spid="436844" grpId="1" animBg="1"/>
      <p:bldP spid="436845" grpId="0" animBg="1"/>
      <p:bldP spid="436845" grpId="1" animBg="1"/>
      <p:bldP spid="436847" grpId="0"/>
      <p:bldP spid="436847" grpId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70819-1D99-4908-9C3D-C407A68A90C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37057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8338" y="65088"/>
            <a:ext cx="1995487" cy="64595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30288" y="65088"/>
            <a:ext cx="5835650" cy="64595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F1820-2394-46CB-9BCE-A92DCEF73C7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478422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688" y="65088"/>
            <a:ext cx="7958137" cy="10112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30288" y="1163638"/>
            <a:ext cx="7961312" cy="5360987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7913" y="6616700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38825" y="6616700"/>
            <a:ext cx="2895600" cy="24130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87825" y="6616700"/>
            <a:ext cx="661988" cy="241300"/>
          </a:xfrm>
        </p:spPr>
        <p:txBody>
          <a:bodyPr/>
          <a:lstStyle>
            <a:lvl1pPr>
              <a:defRPr/>
            </a:lvl1pPr>
          </a:lstStyle>
          <a:p>
            <a:fld id="{B2EBCB26-83C2-46E9-A8DC-21855C92CAA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79061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2EF36-A0C4-4E92-B409-FCFE475D982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2534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E740-2A5B-4AD4-A16A-5125C9BB234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45595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30288" y="1163638"/>
            <a:ext cx="3903662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6350" y="1163638"/>
            <a:ext cx="3905250" cy="5360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452A9-F970-4364-AADF-D679CBB9710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87131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043DA-D7D6-4BC5-9DB1-20248BB780A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17882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5C619-7C4D-4123-A020-7D5D86DD9D6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9504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EC514-07AF-42DD-A2F4-C7B0D30FEB8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37276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D89D0-97AC-4A81-8FBC-8A30485FA8B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25519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646B3-86A8-46CD-8FFF-048E60B94BA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086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19" name="Line 491"/>
          <p:cNvSpPr>
            <a:spLocks noChangeShapeType="1"/>
          </p:cNvSpPr>
          <p:nvPr/>
        </p:nvSpPr>
        <p:spPr bwMode="auto">
          <a:xfrm>
            <a:off x="1101725" y="1000125"/>
            <a:ext cx="7834313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1002" name="Rectangle 474"/>
          <p:cNvSpPr>
            <a:spLocks noChangeArrowheads="1"/>
          </p:cNvSpPr>
          <p:nvPr/>
        </p:nvSpPr>
        <p:spPr bwMode="gray">
          <a:xfrm>
            <a:off x="269875" y="0"/>
            <a:ext cx="284163" cy="6889750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1003" name="Rectangle 475"/>
          <p:cNvSpPr>
            <a:spLocks noChangeArrowheads="1"/>
          </p:cNvSpPr>
          <p:nvPr/>
        </p:nvSpPr>
        <p:spPr bwMode="gray">
          <a:xfrm>
            <a:off x="-12700" y="0"/>
            <a:ext cx="330200" cy="6858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28627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1005" name="Rectangle 477"/>
          <p:cNvSpPr>
            <a:spLocks noChangeArrowheads="1"/>
          </p:cNvSpPr>
          <p:nvPr/>
        </p:nvSpPr>
        <p:spPr bwMode="gray">
          <a:xfrm>
            <a:off x="749300" y="-14288"/>
            <a:ext cx="71438" cy="6872288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1007" name="Rectangle 479"/>
          <p:cNvSpPr>
            <a:spLocks noChangeArrowheads="1"/>
          </p:cNvSpPr>
          <p:nvPr/>
        </p:nvSpPr>
        <p:spPr bwMode="gray">
          <a:xfrm>
            <a:off x="508000" y="0"/>
            <a:ext cx="168275" cy="6865938"/>
          </a:xfrm>
          <a:prstGeom prst="rect">
            <a:avLst/>
          </a:prstGeom>
          <a:solidFill>
            <a:schemeClr val="accent2">
              <a:alpha val="53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1009" name="Rectangle 481"/>
          <p:cNvSpPr>
            <a:spLocks noChangeArrowheads="1"/>
          </p:cNvSpPr>
          <p:nvPr/>
        </p:nvSpPr>
        <p:spPr bwMode="gray">
          <a:xfrm>
            <a:off x="661988" y="0"/>
            <a:ext cx="114300" cy="6872288"/>
          </a:xfrm>
          <a:prstGeom prst="rect">
            <a:avLst/>
          </a:prstGeom>
          <a:solidFill>
            <a:schemeClr val="accent2">
              <a:alpha val="37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857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0988" name="Rectangle 460"/>
          <p:cNvSpPr>
            <a:spLocks noGrp="1" noChangeArrowheads="1"/>
          </p:cNvSpPr>
          <p:nvPr>
            <p:ph type="title"/>
          </p:nvPr>
        </p:nvSpPr>
        <p:spPr bwMode="auto">
          <a:xfrm>
            <a:off x="1055688" y="65088"/>
            <a:ext cx="7958137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50989" name="Rectangle 46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0288" y="1163638"/>
            <a:ext cx="7961312" cy="536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50990" name="Rectangle 46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7913" y="6616700"/>
            <a:ext cx="21336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en-US" altLang="ru-RU"/>
          </a:p>
        </p:txBody>
      </p:sp>
      <p:sp>
        <p:nvSpPr>
          <p:cNvPr id="150991" name="Rectangle 46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38825" y="6616700"/>
            <a:ext cx="28956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ru-RU"/>
          </a:p>
        </p:txBody>
      </p:sp>
      <p:sp>
        <p:nvSpPr>
          <p:cNvPr id="150992" name="Rectangle 46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87825" y="6616700"/>
            <a:ext cx="661988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8600F89-3ADF-4417-BF27-905448401D99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51036" name="Oval 508"/>
          <p:cNvSpPr>
            <a:spLocks noChangeArrowheads="1"/>
          </p:cNvSpPr>
          <p:nvPr/>
        </p:nvSpPr>
        <p:spPr bwMode="gray">
          <a:xfrm>
            <a:off x="438150" y="1892300"/>
            <a:ext cx="619125" cy="614363"/>
          </a:xfrm>
          <a:prstGeom prst="ellipse">
            <a:avLst/>
          </a:prstGeom>
          <a:blipFill dpi="0" rotWithShape="1">
            <a:blip r:embed="rId14" cstate="print"/>
            <a:srcRect/>
            <a:stretch>
              <a:fillRect/>
            </a:stretch>
          </a:blipFill>
          <a:ln w="28575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1039" name="Oval 511"/>
          <p:cNvSpPr>
            <a:spLocks noChangeArrowheads="1"/>
          </p:cNvSpPr>
          <p:nvPr/>
        </p:nvSpPr>
        <p:spPr bwMode="gray">
          <a:xfrm>
            <a:off x="442913" y="315913"/>
            <a:ext cx="603250" cy="596900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5715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1043" name="Oval 515"/>
          <p:cNvSpPr>
            <a:spLocks noChangeArrowheads="1"/>
          </p:cNvSpPr>
          <p:nvPr/>
        </p:nvSpPr>
        <p:spPr bwMode="gray">
          <a:xfrm>
            <a:off x="430213" y="1128713"/>
            <a:ext cx="603250" cy="593725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 algn="ctr">
            <a:solidFill>
              <a:srgbClr val="F8F8F8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15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5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10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500" fill="hold"/>
                                        <p:tgtEl>
                                          <p:spTgt spid="1510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1510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1510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1510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1510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002" grpId="0" animBg="1"/>
      <p:bldP spid="151002" grpId="1" animBg="1"/>
      <p:bldP spid="151003" grpId="0" animBg="1"/>
      <p:bldP spid="151003" grpId="1" animBg="1"/>
      <p:bldP spid="151005" grpId="0" animBg="1"/>
      <p:bldP spid="151005" grpId="1" animBg="1"/>
      <p:bldP spid="151007" grpId="0" animBg="1"/>
      <p:bldP spid="151007" grpId="1" animBg="1"/>
      <p:bldP spid="151009" grpId="0" animBg="1"/>
      <p:bldP spid="151009" grpId="1" animBg="1"/>
      <p:bldP spid="150988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£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etuhoff.chat.ru/rbmk/09_td.htm" TargetMode="External"/><Relationship Id="rId3" Type="http://schemas.openxmlformats.org/officeDocument/2006/relationships/hyperlink" Target="http://ru.wikipedia.org/wiki/" TargetMode="External"/><Relationship Id="rId7" Type="http://schemas.openxmlformats.org/officeDocument/2006/relationships/hyperlink" Target="http://written.ru/articles/science/perpetuum_mobile" TargetMode="External"/><Relationship Id="rId2" Type="http://schemas.openxmlformats.org/officeDocument/2006/relationships/hyperlink" Target="http://www.fizportal.ru/physics-book-27-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har.ru/fizika/" TargetMode="External"/><Relationship Id="rId5" Type="http://schemas.openxmlformats.org/officeDocument/2006/relationships/hyperlink" Target="http://lurkmore.to/" TargetMode="External"/><Relationship Id="rId4" Type="http://schemas.openxmlformats.org/officeDocument/2006/relationships/hyperlink" Target="http://www.physics.ru/courses/op25part1/content/chapter1/section/paragraph20/theor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 bwMode="auto">
          <a:xfrm>
            <a:off x="196948" y="3221500"/>
            <a:ext cx="2116802" cy="1828801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2857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0" y="5875362"/>
            <a:ext cx="2101754" cy="982638"/>
          </a:xfrm>
          <a:prstGeom prst="rect">
            <a:avLst/>
          </a:prstGeom>
          <a:solidFill>
            <a:srgbClr val="4087B2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7705" y="162933"/>
            <a:ext cx="252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0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МАОУ гимназия № 56</a:t>
            </a:r>
            <a:endParaRPr lang="ru-RU" b="0" dirty="0">
              <a:ln w="1905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8913" y="4086915"/>
            <a:ext cx="28250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0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Работу выполнила </a:t>
            </a:r>
          </a:p>
          <a:p>
            <a:pPr algn="r"/>
            <a:r>
              <a:rPr lang="ru-RU" b="0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ученица 9 «Д» класса Гришко Нина</a:t>
            </a:r>
          </a:p>
          <a:p>
            <a:pPr algn="r"/>
            <a:r>
              <a:rPr lang="ru-RU" b="0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Руководитель:</a:t>
            </a:r>
          </a:p>
          <a:p>
            <a:pPr algn="r"/>
            <a:r>
              <a:rPr lang="ru-RU" b="0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Антонова О.Н.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81478" y="6386307"/>
            <a:ext cx="1861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0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Г. Томск – 2014</a:t>
            </a:r>
            <a:endParaRPr lang="ru-RU" b="0" dirty="0">
              <a:ln w="1905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87140" y="1685184"/>
            <a:ext cx="7378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n w="1905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действия закона сохранения механической энергии экспериментальным способом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2445966" y="4079630"/>
            <a:ext cx="1689938" cy="1575581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 bwMode="auto">
          <a:xfrm>
            <a:off x="4318783" y="4895556"/>
            <a:ext cx="1280160" cy="1266093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Овал 20"/>
          <p:cNvSpPr/>
          <p:nvPr/>
        </p:nvSpPr>
        <p:spPr bwMode="auto">
          <a:xfrm>
            <a:off x="6133514" y="5725550"/>
            <a:ext cx="731520" cy="61897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857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258927" y="5877950"/>
            <a:ext cx="562709" cy="54794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 cap="flat" cmpd="sng" algn="ctr">
            <a:solidFill>
              <a:srgbClr val="B3E7FF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/>
      <p:bldP spid="4" grpId="0"/>
      <p:bldP spid="5" grpId="0"/>
      <p:bldP spid="7" grpId="0"/>
      <p:bldP spid="8" grpId="0" animBg="1"/>
      <p:bldP spid="12" grpId="0" animBg="1"/>
      <p:bldP spid="21" grpId="0" animBg="1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91" name="WordArt 491"/>
          <p:cNvSpPr>
            <a:spLocks noChangeArrowheads="1" noChangeShapeType="1" noTextEdit="1"/>
          </p:cNvSpPr>
          <p:nvPr/>
        </p:nvSpPr>
        <p:spPr bwMode="gray">
          <a:xfrm>
            <a:off x="1866378" y="1828800"/>
            <a:ext cx="7154792" cy="8598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25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kern="10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Спасибо за внимание</a:t>
            </a:r>
            <a:r>
              <a:rPr lang="en-US" sz="3600" kern="10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ru-RU" sz="3600" kern="10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0" y="5875362"/>
            <a:ext cx="2101754" cy="982638"/>
          </a:xfrm>
          <a:prstGeom prst="rect">
            <a:avLst/>
          </a:prstGeom>
          <a:solidFill>
            <a:srgbClr val="4087B2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196948" y="3221500"/>
            <a:ext cx="2116802" cy="1828801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 w="2857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2445966" y="4079630"/>
            <a:ext cx="1689938" cy="1575581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2">
                <a:lumMod val="75000"/>
              </a:schemeClr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318783" y="4895556"/>
            <a:ext cx="1280160" cy="1266093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 w="285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133514" y="5725550"/>
            <a:ext cx="731520" cy="61897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8575" cap="flat" cmpd="sng" algn="ctr">
            <a:solidFill>
              <a:srgbClr val="2FBFFF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7258927" y="5877950"/>
            <a:ext cx="562709" cy="54794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 cap="flat" cmpd="sng" algn="ctr">
            <a:solidFill>
              <a:srgbClr val="B3E7FF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>
            <a:bevelT w="114300" prst="artDeco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91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83" name="AutoShape 51"/>
          <p:cNvSpPr>
            <a:spLocks noChangeArrowheads="1"/>
          </p:cNvSpPr>
          <p:nvPr/>
        </p:nvSpPr>
        <p:spPr bwMode="gray">
          <a:xfrm>
            <a:off x="1344613" y="4465638"/>
            <a:ext cx="6572250" cy="1076325"/>
          </a:xfrm>
          <a:prstGeom prst="roundRect">
            <a:avLst>
              <a:gd name="adj" fmla="val 16667"/>
            </a:avLst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064524" y="1516889"/>
            <a:ext cx="7940280" cy="2667642"/>
            <a:chOff x="1080890" y="1686871"/>
            <a:chExt cx="7940280" cy="1418348"/>
          </a:xfrm>
        </p:grpSpPr>
        <p:sp>
          <p:nvSpPr>
            <p:cNvPr id="479284" name="AutoShape 52"/>
            <p:cNvSpPr>
              <a:spLocks noChangeArrowheads="1"/>
            </p:cNvSpPr>
            <p:nvPr/>
          </p:nvSpPr>
          <p:spPr bwMode="gray">
            <a:xfrm>
              <a:off x="1080890" y="1813218"/>
              <a:ext cx="7940280" cy="1292001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60000"/>
                <a:lumOff val="40000"/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914400" lvl="1" indent="-457200" algn="l">
                <a:buFont typeface="Wingdings" panose="05000000000000000000" pitchFamily="2" charset="2"/>
                <a:buChar char="v"/>
              </a:pPr>
              <a:endParaRPr lang="ru-RU" sz="2100" dirty="0" smtClean="0"/>
            </a:p>
            <a:p>
              <a:pPr marL="914400" lvl="1" indent="-457200" algn="l">
                <a:buFont typeface="Wingdings" panose="05000000000000000000" pitchFamily="2" charset="2"/>
                <a:buChar char="v"/>
              </a:pPr>
              <a:endParaRPr lang="ru-RU" sz="2100" dirty="0" smtClean="0"/>
            </a:p>
            <a:p>
              <a:pPr marL="914400" lvl="1" indent="-457200" algn="l">
                <a:buFont typeface="Wingdings" panose="05000000000000000000" pitchFamily="2" charset="2"/>
                <a:buChar char="v"/>
              </a:pPr>
              <a:r>
                <a:rPr lang="ru-RU" sz="2100" dirty="0" smtClean="0">
                  <a:solidFill>
                    <a:schemeClr val="accent2">
                      <a:lumMod val="75000"/>
                    </a:schemeClr>
                  </a:solidFill>
                </a:rPr>
                <a:t>Провести лабораторный эксперимент с </a:t>
              </a:r>
            </a:p>
            <a:p>
              <a:pPr lvl="1" algn="l"/>
              <a:r>
                <a:rPr lang="ru-RU" sz="2100" dirty="0" smtClean="0">
                  <a:solidFill>
                    <a:schemeClr val="accent2">
                      <a:lumMod val="75000"/>
                    </a:schemeClr>
                  </a:solidFill>
                </a:rPr>
                <a:t>использованием цифровой лаборатории.</a:t>
              </a:r>
            </a:p>
            <a:p>
              <a:pPr lvl="1" algn="l"/>
              <a:endParaRPr lang="ru-RU" sz="2100" dirty="0" smtClean="0">
                <a:solidFill>
                  <a:schemeClr val="accent2">
                    <a:lumMod val="75000"/>
                  </a:schemeClr>
                </a:solidFill>
              </a:endParaRPr>
            </a:p>
            <a:p>
              <a:pPr marL="914400" lvl="1" indent="-457200" algn="l">
                <a:buFont typeface="Wingdings" panose="05000000000000000000" pitchFamily="2" charset="2"/>
                <a:buChar char="v"/>
              </a:pPr>
              <a:r>
                <a:rPr lang="ru-RU" sz="2100" dirty="0" smtClean="0">
                  <a:solidFill>
                    <a:schemeClr val="accent2">
                      <a:lumMod val="75000"/>
                    </a:schemeClr>
                  </a:solidFill>
                </a:rPr>
                <a:t>С помощью проделанного эксперимента доказать  </a:t>
              </a:r>
            </a:p>
            <a:p>
              <a:pPr lvl="1" algn="l"/>
              <a:r>
                <a:rPr lang="ru-RU" sz="2100" dirty="0" smtClean="0">
                  <a:solidFill>
                    <a:schemeClr val="accent2">
                      <a:lumMod val="75000"/>
                    </a:schemeClr>
                  </a:solidFill>
                </a:rPr>
                <a:t>теорему о сохранении механической энергии.</a:t>
              </a:r>
            </a:p>
            <a:p>
              <a:pPr algn="l"/>
              <a:endParaRPr lang="ru-RU" sz="2000" dirty="0"/>
            </a:p>
          </p:txBody>
        </p:sp>
        <p:grpSp>
          <p:nvGrpSpPr>
            <p:cNvPr id="479288" name="Group 56"/>
            <p:cNvGrpSpPr>
              <a:grpSpLocks/>
            </p:cNvGrpSpPr>
            <p:nvPr/>
          </p:nvGrpSpPr>
          <p:grpSpPr bwMode="auto">
            <a:xfrm>
              <a:off x="1168638" y="1686871"/>
              <a:ext cx="3321917" cy="353107"/>
              <a:chOff x="717" y="1371"/>
              <a:chExt cx="4061" cy="422"/>
            </a:xfrm>
          </p:grpSpPr>
          <p:sp>
            <p:nvSpPr>
              <p:cNvPr id="479289" name="AutoShape 57"/>
              <p:cNvSpPr>
                <a:spLocks noChangeArrowheads="1"/>
              </p:cNvSpPr>
              <p:nvPr/>
            </p:nvSpPr>
            <p:spPr bwMode="gray">
              <a:xfrm>
                <a:off x="720" y="1371"/>
                <a:ext cx="4058" cy="422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accent2"/>
                  </a:gs>
                  <a:gs pos="50000">
                    <a:schemeClr val="accent2">
                      <a:gamma/>
                      <a:shade val="92157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ru-RU" sz="2400" dirty="0" smtClean="0">
                    <a:solidFill>
                      <a:schemeClr val="bg1"/>
                    </a:solidFill>
                  </a:rPr>
                  <a:t>Задачи:</a:t>
                </a:r>
                <a:endParaRPr lang="ru-RU" sz="24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79290" name="Group 58"/>
              <p:cNvGrpSpPr>
                <a:grpSpLocks/>
              </p:cNvGrpSpPr>
              <p:nvPr/>
            </p:nvGrpSpPr>
            <p:grpSpPr bwMode="auto">
              <a:xfrm>
                <a:off x="717" y="1371"/>
                <a:ext cx="4042" cy="422"/>
                <a:chOff x="732" y="1371"/>
                <a:chExt cx="3988" cy="422"/>
              </a:xfrm>
            </p:grpSpPr>
            <p:sp>
              <p:nvSpPr>
                <p:cNvPr id="479291" name="AutoShape 59"/>
                <p:cNvSpPr>
                  <a:spLocks noChangeArrowheads="1"/>
                </p:cNvSpPr>
                <p:nvPr/>
              </p:nvSpPr>
              <p:spPr bwMode="gray">
                <a:xfrm>
                  <a:off x="732" y="1678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alpha val="0"/>
                      </a:schemeClr>
                    </a:gs>
                    <a:gs pos="100000">
                      <a:schemeClr val="accent2">
                        <a:gamma/>
                        <a:tint val="19216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9292" name="AutoShape 60"/>
                <p:cNvSpPr>
                  <a:spLocks noChangeArrowheads="1"/>
                </p:cNvSpPr>
                <p:nvPr/>
              </p:nvSpPr>
              <p:spPr bwMode="gray">
                <a:xfrm>
                  <a:off x="732" y="1371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2">
                        <a:gamma/>
                        <a:tint val="15686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7" name="Группа 6"/>
          <p:cNvGrpSpPr/>
          <p:nvPr/>
        </p:nvGrpSpPr>
        <p:grpSpPr>
          <a:xfrm>
            <a:off x="1064041" y="4264925"/>
            <a:ext cx="7957129" cy="1277038"/>
            <a:chOff x="1235075" y="4341125"/>
            <a:chExt cx="6689725" cy="1277038"/>
          </a:xfrm>
        </p:grpSpPr>
        <p:sp>
          <p:nvSpPr>
            <p:cNvPr id="479286" name="AutoShape 54"/>
            <p:cNvSpPr>
              <a:spLocks noChangeArrowheads="1"/>
            </p:cNvSpPr>
            <p:nvPr/>
          </p:nvSpPr>
          <p:spPr bwMode="gray">
            <a:xfrm>
              <a:off x="1235075" y="4541838"/>
              <a:ext cx="6689725" cy="1076325"/>
            </a:xfrm>
            <a:prstGeom prst="roundRect">
              <a:avLst>
                <a:gd name="adj" fmla="val 16667"/>
              </a:avLst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endParaRPr lang="ru-RU" sz="2000" dirty="0" smtClean="0">
                <a:solidFill>
                  <a:schemeClr val="bg1"/>
                </a:solidFill>
              </a:endParaRPr>
            </a:p>
            <a:p>
              <a:pPr algn="l"/>
              <a:r>
                <a:rPr lang="ru-RU" sz="2000" dirty="0" smtClean="0">
                  <a:solidFill>
                    <a:schemeClr val="accent6">
                      <a:lumMod val="75000"/>
                    </a:schemeClr>
                  </a:solidFill>
                </a:rPr>
                <a:t>Закон сохранения энергии мы встречаем в жизни каждый </a:t>
              </a:r>
            </a:p>
            <a:p>
              <a:pPr algn="l"/>
              <a:r>
                <a:rPr lang="ru-RU" sz="2000" dirty="0" smtClean="0">
                  <a:solidFill>
                    <a:schemeClr val="accent6">
                      <a:lumMod val="75000"/>
                    </a:schemeClr>
                  </a:solidFill>
                </a:rPr>
                <a:t>день, но не замечаем этого.</a:t>
              </a:r>
            </a:p>
            <a:p>
              <a:endParaRPr lang="ru-RU" dirty="0"/>
            </a:p>
          </p:txBody>
        </p:sp>
        <p:grpSp>
          <p:nvGrpSpPr>
            <p:cNvPr id="479293" name="Group 61"/>
            <p:cNvGrpSpPr>
              <a:grpSpLocks/>
            </p:cNvGrpSpPr>
            <p:nvPr/>
          </p:nvGrpSpPr>
          <p:grpSpPr bwMode="auto">
            <a:xfrm>
              <a:off x="1268093" y="4341125"/>
              <a:ext cx="3324370" cy="401637"/>
              <a:chOff x="805" y="1376"/>
              <a:chExt cx="4064" cy="480"/>
            </a:xfrm>
          </p:grpSpPr>
          <p:sp>
            <p:nvSpPr>
              <p:cNvPr id="479294" name="AutoShape 62"/>
              <p:cNvSpPr>
                <a:spLocks noChangeArrowheads="1"/>
              </p:cNvSpPr>
              <p:nvPr/>
            </p:nvSpPr>
            <p:spPr bwMode="gray">
              <a:xfrm>
                <a:off x="811" y="1376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hlink"/>
                  </a:gs>
                  <a:gs pos="50000">
                    <a:schemeClr val="hlink">
                      <a:gamma/>
                      <a:shade val="92157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ru-RU" sz="2400" dirty="0" smtClean="0">
                    <a:solidFill>
                      <a:schemeClr val="bg1"/>
                    </a:solidFill>
                  </a:rPr>
                  <a:t>Актуальность:</a:t>
                </a:r>
                <a:endParaRPr lang="ru-RU" sz="24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79295" name="Group 63"/>
              <p:cNvGrpSpPr>
                <a:grpSpLocks/>
              </p:cNvGrpSpPr>
              <p:nvPr/>
            </p:nvGrpSpPr>
            <p:grpSpPr bwMode="auto">
              <a:xfrm>
                <a:off x="805" y="1378"/>
                <a:ext cx="4064" cy="478"/>
                <a:chOff x="817" y="1378"/>
                <a:chExt cx="4008" cy="478"/>
              </a:xfrm>
            </p:grpSpPr>
            <p:sp>
              <p:nvSpPr>
                <p:cNvPr id="479296" name="AutoShape 64"/>
                <p:cNvSpPr>
                  <a:spLocks noChangeArrowheads="1"/>
                </p:cNvSpPr>
                <p:nvPr/>
              </p:nvSpPr>
              <p:spPr bwMode="gray">
                <a:xfrm>
                  <a:off x="817" y="1748"/>
                  <a:ext cx="400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alpha val="0"/>
                      </a:schemeClr>
                    </a:gs>
                    <a:gs pos="100000">
                      <a:schemeClr val="hlink">
                        <a:gamma/>
                        <a:tint val="2549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9297" name="AutoShape 65"/>
                <p:cNvSpPr>
                  <a:spLocks noChangeArrowheads="1"/>
                </p:cNvSpPr>
                <p:nvPr/>
              </p:nvSpPr>
              <p:spPr bwMode="gray">
                <a:xfrm>
                  <a:off x="824" y="1378"/>
                  <a:ext cx="4001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hlink">
                        <a:gamma/>
                        <a:tint val="19216"/>
                        <a:invGamma/>
                      </a:schemeClr>
                    </a:gs>
                    <a:gs pos="100000">
                      <a:schemeClr val="hlink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" name="Овал 1"/>
          <p:cNvSpPr/>
          <p:nvPr/>
        </p:nvSpPr>
        <p:spPr bwMode="auto">
          <a:xfrm>
            <a:off x="409431" y="313899"/>
            <a:ext cx="655093" cy="58685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Овал 32"/>
          <p:cNvSpPr/>
          <p:nvPr/>
        </p:nvSpPr>
        <p:spPr bwMode="auto">
          <a:xfrm>
            <a:off x="425797" y="1134499"/>
            <a:ext cx="655093" cy="5868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Овал 33"/>
          <p:cNvSpPr/>
          <p:nvPr/>
        </p:nvSpPr>
        <p:spPr bwMode="auto">
          <a:xfrm>
            <a:off x="419475" y="1905261"/>
            <a:ext cx="655093" cy="5868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080890" y="221059"/>
            <a:ext cx="7940280" cy="1206867"/>
            <a:chOff x="1344613" y="275138"/>
            <a:chExt cx="7745152" cy="1206867"/>
          </a:xfrm>
        </p:grpSpPr>
        <p:sp>
          <p:nvSpPr>
            <p:cNvPr id="36" name="AutoShape 55"/>
            <p:cNvSpPr>
              <a:spLocks noChangeArrowheads="1"/>
            </p:cNvSpPr>
            <p:nvPr/>
          </p:nvSpPr>
          <p:spPr bwMode="gray">
            <a:xfrm>
              <a:off x="1344613" y="405680"/>
              <a:ext cx="7745152" cy="107632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 smtClean="0"/>
            </a:p>
            <a:p>
              <a:pPr algn="l"/>
              <a:r>
                <a:rPr lang="ru-RU" sz="2100" dirty="0" smtClean="0">
                  <a:solidFill>
                    <a:schemeClr val="accent1">
                      <a:lumMod val="50000"/>
                    </a:schemeClr>
                  </a:solidFill>
                </a:rPr>
                <a:t>Проверка теоремы об изменении механической энергии.</a:t>
              </a:r>
            </a:p>
            <a:p>
              <a:endParaRPr lang="ru-RU" dirty="0"/>
            </a:p>
          </p:txBody>
        </p:sp>
        <p:grpSp>
          <p:nvGrpSpPr>
            <p:cNvPr id="37" name="Group 66"/>
            <p:cNvGrpSpPr>
              <a:grpSpLocks/>
            </p:cNvGrpSpPr>
            <p:nvPr/>
          </p:nvGrpSpPr>
          <p:grpSpPr bwMode="auto">
            <a:xfrm>
              <a:off x="1432598" y="275138"/>
              <a:ext cx="3319463" cy="401637"/>
              <a:chOff x="720" y="1392"/>
              <a:chExt cx="4058" cy="480"/>
            </a:xfrm>
          </p:grpSpPr>
          <p:sp>
            <p:nvSpPr>
              <p:cNvPr id="38" name="AutoShape 67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92157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39" name="Group 68"/>
              <p:cNvGrpSpPr>
                <a:grpSpLocks/>
              </p:cNvGrpSpPr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40" name="AutoShape 69"/>
                <p:cNvSpPr>
                  <a:spLocks noChangeArrowheads="1"/>
                </p:cNvSpPr>
                <p:nvPr/>
              </p:nvSpPr>
              <p:spPr bwMode="gray"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2000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AutoShape 70"/>
                <p:cNvSpPr>
                  <a:spLocks noChangeArrowheads="1"/>
                </p:cNvSpPr>
                <p:nvPr/>
              </p:nvSpPr>
              <p:spPr bwMode="gray"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1">
                        <a:gamma/>
                        <a:tint val="22353"/>
                        <a:invGamma/>
                      </a:schemeClr>
                    </a:gs>
                    <a:gs pos="100000">
                      <a:schemeClr val="accent1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" name="TextBox 4"/>
          <p:cNvSpPr txBox="1"/>
          <p:nvPr/>
        </p:nvSpPr>
        <p:spPr>
          <a:xfrm>
            <a:off x="1206743" y="175651"/>
            <a:ext cx="1171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Цель:</a:t>
            </a:r>
            <a:endParaRPr lang="ru-RU" sz="2400" dirty="0">
              <a:solidFill>
                <a:schemeClr val="bg1"/>
              </a:solidFill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1064041" y="5621673"/>
            <a:ext cx="7940280" cy="1079166"/>
            <a:chOff x="1344613" y="275138"/>
            <a:chExt cx="7745152" cy="1206867"/>
          </a:xfrm>
        </p:grpSpPr>
        <p:sp>
          <p:nvSpPr>
            <p:cNvPr id="64" name="AutoShape 55"/>
            <p:cNvSpPr>
              <a:spLocks noChangeArrowheads="1"/>
            </p:cNvSpPr>
            <p:nvPr/>
          </p:nvSpPr>
          <p:spPr bwMode="gray">
            <a:xfrm>
              <a:off x="1344613" y="405680"/>
              <a:ext cx="7745152" cy="1076325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  <a:alpha val="3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l"/>
              <a:r>
                <a:rPr lang="ru-RU" sz="2300" dirty="0">
                  <a:solidFill>
                    <a:schemeClr val="accent1">
                      <a:lumMod val="50000"/>
                    </a:schemeClr>
                  </a:solidFill>
                </a:rPr>
                <a:t>Э</a:t>
              </a:r>
              <a:r>
                <a:rPr lang="ru-RU" sz="2300" dirty="0" smtClean="0">
                  <a:solidFill>
                    <a:schemeClr val="accent1">
                      <a:lumMod val="50000"/>
                    </a:schemeClr>
                  </a:solidFill>
                </a:rPr>
                <a:t>нергия ниоткуда не возникает и никуда не исчезает.</a:t>
              </a:r>
              <a:endParaRPr lang="ru-RU" sz="23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pSp>
          <p:nvGrpSpPr>
            <p:cNvPr id="65" name="Group 66"/>
            <p:cNvGrpSpPr>
              <a:grpSpLocks/>
            </p:cNvGrpSpPr>
            <p:nvPr/>
          </p:nvGrpSpPr>
          <p:grpSpPr bwMode="auto">
            <a:xfrm>
              <a:off x="1432598" y="275138"/>
              <a:ext cx="3319463" cy="401637"/>
              <a:chOff x="720" y="1392"/>
              <a:chExt cx="4058" cy="480"/>
            </a:xfrm>
          </p:grpSpPr>
          <p:sp>
            <p:nvSpPr>
              <p:cNvPr id="66" name="AutoShape 67"/>
              <p:cNvSpPr>
                <a:spLocks noChangeArrowheads="1"/>
              </p:cNvSpPr>
              <p:nvPr/>
            </p:nvSpPr>
            <p:spPr bwMode="gray">
              <a:xfrm>
                <a:off x="720" y="1392"/>
                <a:ext cx="4058" cy="480"/>
              </a:xfrm>
              <a:prstGeom prst="roundRect">
                <a:avLst>
                  <a:gd name="adj" fmla="val 17509"/>
                </a:avLst>
              </a:prstGeom>
              <a:gradFill rotWithShape="1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shade val="92157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l"/>
                <a:r>
                  <a:rPr lang="ru-RU" sz="2400" dirty="0" smtClean="0">
                    <a:solidFill>
                      <a:schemeClr val="bg1"/>
                    </a:solidFill>
                  </a:rPr>
                  <a:t>Гипотеза:</a:t>
                </a:r>
                <a:endParaRPr lang="ru-RU" sz="2400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67" name="Group 68"/>
              <p:cNvGrpSpPr>
                <a:grpSpLocks/>
              </p:cNvGrpSpPr>
              <p:nvPr/>
            </p:nvGrpSpPr>
            <p:grpSpPr bwMode="auto">
              <a:xfrm>
                <a:off x="730" y="1407"/>
                <a:ext cx="4043" cy="444"/>
                <a:chOff x="744" y="1407"/>
                <a:chExt cx="3988" cy="444"/>
              </a:xfrm>
            </p:grpSpPr>
            <p:sp>
              <p:nvSpPr>
                <p:cNvPr id="68" name="AutoShape 69"/>
                <p:cNvSpPr>
                  <a:spLocks noChangeArrowheads="1"/>
                </p:cNvSpPr>
                <p:nvPr/>
              </p:nvSpPr>
              <p:spPr bwMode="gray">
                <a:xfrm>
                  <a:off x="744" y="1736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1">
                        <a:alpha val="0"/>
                      </a:schemeClr>
                    </a:gs>
                    <a:gs pos="100000">
                      <a:schemeClr val="accent1">
                        <a:gamma/>
                        <a:tint val="2000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AutoShape 70"/>
                <p:cNvSpPr>
                  <a:spLocks noChangeArrowheads="1"/>
                </p:cNvSpPr>
                <p:nvPr/>
              </p:nvSpPr>
              <p:spPr bwMode="gray">
                <a:xfrm>
                  <a:off x="744" y="1407"/>
                  <a:ext cx="3988" cy="115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chemeClr val="accent1">
                        <a:gamma/>
                        <a:tint val="22353"/>
                        <a:invGamma/>
                      </a:schemeClr>
                    </a:gs>
                    <a:gs pos="100000">
                      <a:schemeClr val="accent1">
                        <a:alpha val="0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«Вечный двигатель»</a:t>
            </a:r>
            <a:endParaRPr lang="en-US" altLang="ru-RU" dirty="0"/>
          </a:p>
        </p:txBody>
      </p:sp>
      <p:sp>
        <p:nvSpPr>
          <p:cNvPr id="489475" name="AutoShape 3"/>
          <p:cNvSpPr>
            <a:spLocks noChangeArrowheads="1"/>
          </p:cNvSpPr>
          <p:nvPr/>
        </p:nvSpPr>
        <p:spPr bwMode="invGray">
          <a:xfrm rot="5689542">
            <a:off x="4597604" y="4446829"/>
            <a:ext cx="696913" cy="254000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9476" name="AutoShape 4"/>
          <p:cNvSpPr>
            <a:spLocks noChangeArrowheads="1"/>
          </p:cNvSpPr>
          <p:nvPr/>
        </p:nvSpPr>
        <p:spPr bwMode="invGray">
          <a:xfrm rot="2269224">
            <a:off x="5784348" y="3873219"/>
            <a:ext cx="741319" cy="251231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9477" name="AutoShape 5"/>
          <p:cNvSpPr>
            <a:spLocks noChangeArrowheads="1"/>
          </p:cNvSpPr>
          <p:nvPr/>
        </p:nvSpPr>
        <p:spPr bwMode="invGray">
          <a:xfrm rot="8109902">
            <a:off x="3517297" y="3999890"/>
            <a:ext cx="696913" cy="254000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9479" name="AutoShape 7"/>
          <p:cNvSpPr>
            <a:spLocks noChangeArrowheads="1"/>
          </p:cNvSpPr>
          <p:nvPr/>
        </p:nvSpPr>
        <p:spPr bwMode="invGray">
          <a:xfrm>
            <a:off x="6176375" y="2888768"/>
            <a:ext cx="696912" cy="254000"/>
          </a:xfrm>
          <a:prstGeom prst="rightArrow">
            <a:avLst>
              <a:gd name="adj1" fmla="val 35167"/>
              <a:gd name="adj2" fmla="val 11110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9480" name="AutoShape 8"/>
          <p:cNvSpPr>
            <a:spLocks noChangeArrowheads="1"/>
          </p:cNvSpPr>
          <p:nvPr/>
        </p:nvSpPr>
        <p:spPr bwMode="invGray">
          <a:xfrm rot="10800000">
            <a:off x="2917344" y="2862728"/>
            <a:ext cx="760412" cy="255587"/>
          </a:xfrm>
          <a:prstGeom prst="rightArrow">
            <a:avLst>
              <a:gd name="adj1" fmla="val 35167"/>
              <a:gd name="adj2" fmla="val 120480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Овал 28"/>
          <p:cNvSpPr/>
          <p:nvPr/>
        </p:nvSpPr>
        <p:spPr bwMode="auto">
          <a:xfrm>
            <a:off x="409431" y="313899"/>
            <a:ext cx="655093" cy="58685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Овал 29"/>
          <p:cNvSpPr/>
          <p:nvPr/>
        </p:nvSpPr>
        <p:spPr bwMode="auto">
          <a:xfrm>
            <a:off x="425797" y="1134499"/>
            <a:ext cx="655093" cy="5868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419475" y="1905261"/>
            <a:ext cx="655093" cy="5868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886375" y="1109252"/>
            <a:ext cx="4077221" cy="3813033"/>
            <a:chOff x="2758119" y="1626150"/>
            <a:chExt cx="4077221" cy="3813033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2758119" y="1626150"/>
              <a:ext cx="4077221" cy="3813033"/>
              <a:chOff x="2758119" y="1860621"/>
              <a:chExt cx="4077221" cy="3813033"/>
            </a:xfrm>
          </p:grpSpPr>
          <p:sp>
            <p:nvSpPr>
              <p:cNvPr id="489481" name="Oval 9"/>
              <p:cNvSpPr>
                <a:spLocks noChangeArrowheads="1"/>
              </p:cNvSpPr>
              <p:nvPr/>
            </p:nvSpPr>
            <p:spPr bwMode="gray">
              <a:xfrm>
                <a:off x="2758119" y="1860621"/>
                <a:ext cx="4077221" cy="3813033"/>
              </a:xfrm>
              <a:prstGeom prst="ellipse">
                <a:avLst/>
              </a:prstGeom>
              <a:noFill/>
              <a:ln w="38100" algn="ctr">
                <a:solidFill>
                  <a:srgbClr val="80808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2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ru-RU"/>
              </a:p>
            </p:txBody>
          </p:sp>
          <p:grpSp>
            <p:nvGrpSpPr>
              <p:cNvPr id="489482" name="Group 10"/>
              <p:cNvGrpSpPr>
                <a:grpSpLocks/>
              </p:cNvGrpSpPr>
              <p:nvPr/>
            </p:nvGrpSpPr>
            <p:grpSpPr bwMode="auto">
              <a:xfrm>
                <a:off x="3549500" y="2644904"/>
                <a:ext cx="2494457" cy="2233356"/>
                <a:chOff x="2238" y="1769"/>
                <a:chExt cx="1361" cy="1361"/>
              </a:xfrm>
            </p:grpSpPr>
            <p:sp>
              <p:nvSpPr>
                <p:cNvPr id="489483" name="Oval 11"/>
                <p:cNvSpPr>
                  <a:spLocks noChangeArrowheads="1"/>
                </p:cNvSpPr>
                <p:nvPr/>
              </p:nvSpPr>
              <p:spPr bwMode="gray">
                <a:xfrm>
                  <a:off x="2238" y="1769"/>
                  <a:ext cx="1361" cy="136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99CC">
                        <a:gamma/>
                        <a:tint val="42353"/>
                        <a:invGamma/>
                      </a:srgbClr>
                    </a:gs>
                    <a:gs pos="50000">
                      <a:srgbClr val="0099CC"/>
                    </a:gs>
                    <a:gs pos="100000">
                      <a:srgbClr val="0099CC">
                        <a:gamma/>
                        <a:tint val="42353"/>
                        <a:invGamma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489484" name="Oval 12"/>
                <p:cNvSpPr>
                  <a:spLocks noChangeArrowheads="1"/>
                </p:cNvSpPr>
                <p:nvPr/>
              </p:nvSpPr>
              <p:spPr bwMode="gray">
                <a:xfrm>
                  <a:off x="2327" y="1858"/>
                  <a:ext cx="1183" cy="11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99CC">
                        <a:gamma/>
                        <a:shade val="54118"/>
                        <a:invGamma/>
                      </a:srgbClr>
                    </a:gs>
                    <a:gs pos="50000">
                      <a:srgbClr val="0099CC"/>
                    </a:gs>
                    <a:gs pos="100000">
                      <a:srgbClr val="0099CC">
                        <a:gamma/>
                        <a:shade val="54118"/>
                        <a:invGamma/>
                      </a:srgb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489485" name="Oval 13"/>
                <p:cNvSpPr>
                  <a:spLocks noChangeArrowheads="1"/>
                </p:cNvSpPr>
                <p:nvPr/>
              </p:nvSpPr>
              <p:spPr bwMode="gray">
                <a:xfrm>
                  <a:off x="2328" y="1860"/>
                  <a:ext cx="1183" cy="1183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99CC">
                        <a:gamma/>
                        <a:shade val="63529"/>
                        <a:invGamma/>
                      </a:srgbClr>
                    </a:gs>
                    <a:gs pos="100000">
                      <a:srgbClr val="0099CC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sp>
              <p:nvSpPr>
                <p:cNvPr id="489486" name="Oval 14"/>
                <p:cNvSpPr>
                  <a:spLocks noChangeArrowheads="1"/>
                </p:cNvSpPr>
                <p:nvPr/>
              </p:nvSpPr>
              <p:spPr bwMode="gray">
                <a:xfrm>
                  <a:off x="2391" y="1917"/>
                  <a:ext cx="1065" cy="106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ru-RU"/>
                </a:p>
              </p:txBody>
            </p:sp>
            <p:grpSp>
              <p:nvGrpSpPr>
                <p:cNvPr id="489487" name="Group 15"/>
                <p:cNvGrpSpPr>
                  <a:grpSpLocks/>
                </p:cNvGrpSpPr>
                <p:nvPr/>
              </p:nvGrpSpPr>
              <p:grpSpPr bwMode="auto">
                <a:xfrm>
                  <a:off x="2410" y="1929"/>
                  <a:ext cx="1031" cy="1031"/>
                  <a:chOff x="4166" y="1706"/>
                  <a:chExt cx="1252" cy="1252"/>
                </a:xfrm>
              </p:grpSpPr>
              <p:sp>
                <p:nvSpPr>
                  <p:cNvPr id="489488" name="Oval 16"/>
                  <p:cNvSpPr>
                    <a:spLocks noChangeArrowheads="1"/>
                  </p:cNvSpPr>
                  <p:nvPr/>
                </p:nvSpPr>
                <p:spPr bwMode="gray">
                  <a:xfrm>
                    <a:off x="4166" y="1706"/>
                    <a:ext cx="1252" cy="125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46275"/>
                          <a:invGamma/>
                        </a:srgbClr>
                      </a:gs>
                      <a:gs pos="100000">
                        <a:srgbClr val="D6E1E2"/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9489" name="Oval 17"/>
                  <p:cNvSpPr>
                    <a:spLocks noChangeArrowheads="1"/>
                  </p:cNvSpPr>
                  <p:nvPr/>
                </p:nvSpPr>
                <p:spPr bwMode="gray">
                  <a:xfrm>
                    <a:off x="4182" y="1713"/>
                    <a:ext cx="1222" cy="122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alpha val="0"/>
                        </a:srgbClr>
                      </a:gs>
                      <a:gs pos="100000">
                        <a:srgbClr val="D6E1E2">
                          <a:gamma/>
                          <a:tint val="34902"/>
                          <a:invGamma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9490" name="Oval 18"/>
                  <p:cNvSpPr>
                    <a:spLocks noChangeArrowheads="1"/>
                  </p:cNvSpPr>
                  <p:nvPr/>
                </p:nvSpPr>
                <p:spPr bwMode="gray">
                  <a:xfrm>
                    <a:off x="4195" y="1725"/>
                    <a:ext cx="1162" cy="114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shade val="79216"/>
                          <a:invGamma/>
                        </a:srgbClr>
                      </a:gs>
                      <a:gs pos="100000">
                        <a:srgbClr val="D6E1E2">
                          <a:alpha val="4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89491" name="Oval 19"/>
                  <p:cNvSpPr>
                    <a:spLocks noChangeArrowheads="1"/>
                  </p:cNvSpPr>
                  <p:nvPr/>
                </p:nvSpPr>
                <p:spPr bwMode="gray">
                  <a:xfrm>
                    <a:off x="4264" y="1756"/>
                    <a:ext cx="1033" cy="92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D6E1E2">
                          <a:gamma/>
                          <a:tint val="0"/>
                          <a:invGamma/>
                        </a:srgbClr>
                      </a:gs>
                      <a:gs pos="100000">
                        <a:srgbClr val="D6E1E2">
                          <a:alpha val="38000"/>
                        </a:srgbClr>
                      </a:gs>
                    </a:gsLst>
                    <a:lin ang="54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ru-RU" dirty="0"/>
                  </a:p>
                </p:txBody>
              </p:sp>
            </p:grpSp>
            <p:sp>
              <p:nvSpPr>
                <p:cNvPr id="489492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2864" y="2310"/>
                  <a:ext cx="132" cy="3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altLang="ru-RU" sz="2400" b="0" dirty="0">
                    <a:solidFill>
                      <a:srgbClr val="080808"/>
                    </a:solidFill>
                  </a:endParaRPr>
                </a:p>
              </p:txBody>
            </p:sp>
          </p:grpSp>
        </p:grpSp>
        <p:sp>
          <p:nvSpPr>
            <p:cNvPr id="2" name="TextBox 1"/>
            <p:cNvSpPr txBox="1"/>
            <p:nvPr/>
          </p:nvSpPr>
          <p:spPr>
            <a:xfrm>
              <a:off x="3904187" y="3131155"/>
              <a:ext cx="185018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>
                  <a:ln w="1905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Вечный</a:t>
              </a:r>
            </a:p>
            <a:p>
              <a:r>
                <a:rPr lang="ru-RU" sz="2400" dirty="0" smtClean="0">
                  <a:ln w="19050">
                    <a:solidFill>
                      <a:schemeClr val="tx2">
                        <a:lumMod val="75000"/>
                      </a:schemeClr>
                    </a:solidFill>
                    <a:prstDash val="solid"/>
                  </a:ln>
                  <a:solidFill>
                    <a:schemeClr val="tx2">
                      <a:lumMod val="50000"/>
                    </a:schemeClr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</a:rPr>
                <a:t> двигатель</a:t>
              </a:r>
              <a:endParaRPr lang="ru-RU" sz="2400" dirty="0">
                <a:ln w="1905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endParaRPr>
            </a:p>
          </p:txBody>
        </p:sp>
      </p:grpSp>
      <p:pic>
        <p:nvPicPr>
          <p:cNvPr id="33" name="Picture 2" descr="http://s.pikabu.ru/images/big_size_comm/2012-10_1/134943375935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2224" y="2223655"/>
            <a:ext cx="1583011" cy="149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http://www.afizika.ru/pic_vechnie_dvigateli/pic_48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5074" y="2170471"/>
            <a:ext cx="1712276" cy="166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6" descr="http://900igr.net/datai/fizika/Vechnyj-dvigatel/0025-036-TSepochka-sharov-na-treugolnoj-prizm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6771" y="4340940"/>
            <a:ext cx="2563416" cy="219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Рисунок 37" descr="http://www.physics.ru/courses/op25part1/content/chapter1/section/paragraph20/images/1-20-2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33834" y="4989349"/>
            <a:ext cx="2847403" cy="1769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4" descr="http://zaryad.com/wp-content/uploads/2013/03/Vechnyiy-dvigate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4524" y="4559736"/>
            <a:ext cx="2013992" cy="197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сохранения энергии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sz="quarter" idx="4294967295"/>
          </p:nvPr>
        </p:nvSpPr>
        <p:spPr>
          <a:xfrm>
            <a:off x="968742" y="1091857"/>
            <a:ext cx="4032448" cy="46085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Закон сохранения энергии в механических процессах:</a:t>
            </a:r>
          </a:p>
          <a:p>
            <a:pPr marL="0" indent="365760">
              <a:buNone/>
            </a:pPr>
            <a:endParaRPr lang="ru-RU" sz="1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365760">
              <a:buNone/>
            </a:pP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</a:rPr>
              <a:t>Сумма кинетической  и потенциальной энергии тел, составляющих замкнутую систему и взаимодействующих между собой силами тяготения и силами упругости, остается постоянной.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365760">
              <a:buNone/>
            </a:pPr>
            <a:endParaRPr lang="ru-RU" dirty="0"/>
          </a:p>
        </p:txBody>
      </p:sp>
      <p:sp>
        <p:nvSpPr>
          <p:cNvPr id="6" name="Объект 3"/>
          <p:cNvSpPr>
            <a:spLocks noGrp="1"/>
          </p:cNvSpPr>
          <p:nvPr>
            <p:ph sz="quarter" idx="4294967295"/>
          </p:nvPr>
        </p:nvSpPr>
        <p:spPr>
          <a:xfrm>
            <a:off x="4939821" y="1142348"/>
            <a:ext cx="4340656" cy="230425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Полная механическая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энергия:</a:t>
            </a:r>
          </a:p>
          <a:p>
            <a:pPr marL="0" indent="0" algn="ctr">
              <a:buNone/>
            </a:pPr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  <a:t>Е=Е</a:t>
            </a:r>
            <a:r>
              <a:rPr lang="en-US" b="1" i="1" u="sng" baseline="-25000" dirty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ru-RU" b="1" i="1" u="sng" dirty="0">
                <a:solidFill>
                  <a:schemeClr val="tx2">
                    <a:lumMod val="75000"/>
                  </a:schemeClr>
                </a:solidFill>
              </a:rPr>
              <a:t>+Е</a:t>
            </a:r>
            <a:r>
              <a:rPr lang="en-US" b="1" i="1" u="sng" baseline="-25000" dirty="0">
                <a:solidFill>
                  <a:schemeClr val="tx2">
                    <a:lumMod val="75000"/>
                  </a:schemeClr>
                </a:solidFill>
              </a:rPr>
              <a:t>p</a:t>
            </a:r>
            <a:endParaRPr lang="ru-RU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8613" y="5977132"/>
            <a:ext cx="63177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u="sng" dirty="0" smtClean="0">
                <a:solidFill>
                  <a:schemeClr val="tx2">
                    <a:lumMod val="75000"/>
                  </a:schemeClr>
                </a:solidFill>
              </a:rPr>
              <a:t>A=ΔE=</a:t>
            </a:r>
            <a:r>
              <a:rPr lang="ru-RU" sz="3600" b="1" i="1" u="sng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3600" b="1" i="1" u="sng" dirty="0" smtClean="0">
                <a:solidFill>
                  <a:schemeClr val="tx2">
                    <a:lumMod val="75000"/>
                  </a:schemeClr>
                </a:solidFill>
              </a:rPr>
              <a:t>(Е</a:t>
            </a:r>
            <a:r>
              <a:rPr lang="en-US" sz="3600" b="1" i="1" u="sng" baseline="-25000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ru-RU" sz="3600" b="1" i="1" u="sng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3600" b="1" i="1" u="sng" dirty="0" smtClean="0">
                <a:solidFill>
                  <a:schemeClr val="tx2">
                    <a:lumMod val="75000"/>
                  </a:schemeClr>
                </a:solidFill>
              </a:rPr>
              <a:t>+Е</a:t>
            </a:r>
            <a:r>
              <a:rPr lang="en-US" sz="3600" b="1" i="1" u="sng" baseline="-25000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ru-RU" sz="3600" b="1" i="1" u="sng" baseline="-25000" dirty="0" smtClean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ru-RU" sz="3600" b="1" i="1" u="sng" dirty="0" smtClean="0">
                <a:solidFill>
                  <a:schemeClr val="tx2">
                    <a:lumMod val="75000"/>
                  </a:schemeClr>
                </a:solidFill>
              </a:rPr>
              <a:t>) – (Е</a:t>
            </a:r>
            <a:r>
              <a:rPr lang="en-US" sz="3600" b="1" i="1" u="sng" baseline="-25000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ru-RU" sz="3600" b="1" i="1" u="sng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3600" b="1" i="1" u="sng" dirty="0" smtClean="0">
                <a:solidFill>
                  <a:schemeClr val="tx2">
                    <a:lumMod val="75000"/>
                  </a:schemeClr>
                </a:solidFill>
              </a:rPr>
              <a:t>+Е</a:t>
            </a:r>
            <a:r>
              <a:rPr lang="en-US" sz="3600" b="1" i="1" u="sng" baseline="-25000" dirty="0" smtClean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ru-RU" sz="3600" b="1" i="1" u="sng" baseline="-25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3600" b="1" i="1" u="sng" dirty="0" smtClean="0">
                <a:solidFill>
                  <a:schemeClr val="tx2">
                    <a:lumMod val="75000"/>
                  </a:schemeClr>
                </a:solidFill>
              </a:rPr>
              <a:t> )</a:t>
            </a:r>
          </a:p>
          <a:p>
            <a:endParaRPr lang="ru-RU" sz="5400" b="1" i="1" u="sng" dirty="0"/>
          </a:p>
        </p:txBody>
      </p:sp>
      <p:sp>
        <p:nvSpPr>
          <p:cNvPr id="9" name="Овал 8"/>
          <p:cNvSpPr/>
          <p:nvPr/>
        </p:nvSpPr>
        <p:spPr bwMode="auto">
          <a:xfrm>
            <a:off x="409431" y="313899"/>
            <a:ext cx="655093" cy="58685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425797" y="1134499"/>
            <a:ext cx="655093" cy="5868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419475" y="1905261"/>
            <a:ext cx="655093" cy="5868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5400860" y="3076173"/>
            <a:ext cx="3021977" cy="3060363"/>
            <a:chOff x="5400860" y="3076173"/>
            <a:chExt cx="3021977" cy="3060363"/>
          </a:xfrm>
        </p:grpSpPr>
        <p:grpSp>
          <p:nvGrpSpPr>
            <p:cNvPr id="12" name="Group 74"/>
            <p:cNvGrpSpPr>
              <a:grpSpLocks/>
            </p:cNvGrpSpPr>
            <p:nvPr/>
          </p:nvGrpSpPr>
          <p:grpSpPr bwMode="auto">
            <a:xfrm rot="3394332">
              <a:off x="5381667" y="3095366"/>
              <a:ext cx="3060363" cy="3021977"/>
              <a:chOff x="1352" y="1125"/>
              <a:chExt cx="2727" cy="2618"/>
            </a:xfrm>
          </p:grpSpPr>
          <p:sp>
            <p:nvSpPr>
              <p:cNvPr id="13" name="AutoShape 75"/>
              <p:cNvSpPr>
                <a:spLocks noChangeArrowheads="1"/>
              </p:cNvSpPr>
              <p:nvPr/>
            </p:nvSpPr>
            <p:spPr bwMode="gray">
              <a:xfrm rot="15973147">
                <a:off x="1449" y="1289"/>
                <a:ext cx="2551" cy="2357"/>
              </a:xfrm>
              <a:custGeom>
                <a:avLst/>
                <a:gdLst>
                  <a:gd name="G0" fmla="+- 2978742 0 0"/>
                  <a:gd name="G1" fmla="+- -2701147 0 0"/>
                  <a:gd name="G2" fmla="+- 2978742 0 -2701147"/>
                  <a:gd name="G3" fmla="+- 10800 0 0"/>
                  <a:gd name="G4" fmla="+- 0 0 297874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349 0 0"/>
                  <a:gd name="G9" fmla="+- 0 0 -2701147"/>
                  <a:gd name="G10" fmla="+- 7349 0 2700"/>
                  <a:gd name="G11" fmla="cos G10 2978742"/>
                  <a:gd name="G12" fmla="sin G10 2978742"/>
                  <a:gd name="G13" fmla="cos 13500 2978742"/>
                  <a:gd name="G14" fmla="sin 13500 297874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349 1 2"/>
                  <a:gd name="G20" fmla="+- G19 5400 0"/>
                  <a:gd name="G21" fmla="cos G20 2978742"/>
                  <a:gd name="G22" fmla="sin G20 2978742"/>
                  <a:gd name="G23" fmla="+- G21 10800 0"/>
                  <a:gd name="G24" fmla="+- G12 G23 G22"/>
                  <a:gd name="G25" fmla="+- G22 G23 G11"/>
                  <a:gd name="G26" fmla="cos 10800 2978742"/>
                  <a:gd name="G27" fmla="sin 10800 2978742"/>
                  <a:gd name="G28" fmla="cos 7349 2978742"/>
                  <a:gd name="G29" fmla="sin 7349 297874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2701147"/>
                  <a:gd name="G36" fmla="sin G34 -2701147"/>
                  <a:gd name="G37" fmla="+/ -2701147 297874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349 G39"/>
                  <a:gd name="G43" fmla="sin 7349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21592 w 21600"/>
                  <a:gd name="T5" fmla="*/ 11199 h 21600"/>
                  <a:gd name="T6" fmla="*/ 17626 w 21600"/>
                  <a:gd name="T7" fmla="*/ 4820 h 21600"/>
                  <a:gd name="T8" fmla="*/ 18143 w 21600"/>
                  <a:gd name="T9" fmla="*/ 11071 h 21600"/>
                  <a:gd name="T10" fmla="*/ 20270 w 21600"/>
                  <a:gd name="T11" fmla="*/ 20420 h 21600"/>
                  <a:gd name="T12" fmla="*/ 14012 w 21600"/>
                  <a:gd name="T13" fmla="*/ 20372 h 21600"/>
                  <a:gd name="T14" fmla="*/ 14061 w 21600"/>
                  <a:gd name="T15" fmla="*/ 1411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955" y="16037"/>
                    </a:moveTo>
                    <a:cubicBezTo>
                      <a:pt x="17358" y="14655"/>
                      <a:pt x="18149" y="12769"/>
                      <a:pt x="18149" y="10800"/>
                    </a:cubicBezTo>
                    <a:cubicBezTo>
                      <a:pt x="18149" y="9018"/>
                      <a:pt x="17501" y="7297"/>
                      <a:pt x="16328" y="5957"/>
                    </a:cubicBezTo>
                    <a:lnTo>
                      <a:pt x="18924" y="3683"/>
                    </a:lnTo>
                    <a:cubicBezTo>
                      <a:pt x="20649" y="5653"/>
                      <a:pt x="21600" y="8182"/>
                      <a:pt x="21600" y="10800"/>
                    </a:cubicBezTo>
                    <a:cubicBezTo>
                      <a:pt x="21600" y="13693"/>
                      <a:pt x="20438" y="16466"/>
                      <a:pt x="18376" y="18496"/>
                    </a:cubicBezTo>
                    <a:lnTo>
                      <a:pt x="20270" y="20420"/>
                    </a:lnTo>
                    <a:lnTo>
                      <a:pt x="14012" y="20372"/>
                    </a:lnTo>
                    <a:lnTo>
                      <a:pt x="14061" y="14113"/>
                    </a:lnTo>
                    <a:lnTo>
                      <a:pt x="15955" y="1603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scene3d>
                <a:camera prst="legacyPerspectiveFront">
                  <a:rot lat="20999999" lon="300000" rev="0"/>
                </a:camera>
                <a:lightRig rig="legacyFlat3" dir="l"/>
              </a:scene3d>
              <a:sp3d extrusionH="227000" prstMaterial="legacyPlastic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91240B29-F687-4F45-9708-019B960494DF}">
                  <a14:hiddenLine xmlns:a14="http://schemas.microsoft.com/office/drawing/2010/main" xmlns="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4" name="AutoShape 76"/>
              <p:cNvSpPr>
                <a:spLocks noChangeArrowheads="1"/>
              </p:cNvSpPr>
              <p:nvPr/>
            </p:nvSpPr>
            <p:spPr bwMode="gray">
              <a:xfrm rot="23284065">
                <a:off x="1352" y="1140"/>
                <a:ext cx="2551" cy="2357"/>
              </a:xfrm>
              <a:custGeom>
                <a:avLst/>
                <a:gdLst>
                  <a:gd name="G0" fmla="+- 2978742 0 0"/>
                  <a:gd name="G1" fmla="+- -2701274 0 0"/>
                  <a:gd name="G2" fmla="+- 2978742 0 -2701274"/>
                  <a:gd name="G3" fmla="+- 10800 0 0"/>
                  <a:gd name="G4" fmla="+- 0 0 297874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349 0 0"/>
                  <a:gd name="G9" fmla="+- 0 0 -2701274"/>
                  <a:gd name="G10" fmla="+- 7349 0 2700"/>
                  <a:gd name="G11" fmla="cos G10 2978742"/>
                  <a:gd name="G12" fmla="sin G10 2978742"/>
                  <a:gd name="G13" fmla="cos 13500 2978742"/>
                  <a:gd name="G14" fmla="sin 13500 297874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349 1 2"/>
                  <a:gd name="G20" fmla="+- G19 5400 0"/>
                  <a:gd name="G21" fmla="cos G20 2978742"/>
                  <a:gd name="G22" fmla="sin G20 2978742"/>
                  <a:gd name="G23" fmla="+- G21 10800 0"/>
                  <a:gd name="G24" fmla="+- G12 G23 G22"/>
                  <a:gd name="G25" fmla="+- G22 G23 G11"/>
                  <a:gd name="G26" fmla="cos 10800 2978742"/>
                  <a:gd name="G27" fmla="sin 10800 2978742"/>
                  <a:gd name="G28" fmla="cos 7349 2978742"/>
                  <a:gd name="G29" fmla="sin 7349 297874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2701274"/>
                  <a:gd name="G36" fmla="sin G34 -2701274"/>
                  <a:gd name="G37" fmla="+/ -2701274 297874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349 G39"/>
                  <a:gd name="G43" fmla="sin 7349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21592 w 21600"/>
                  <a:gd name="T5" fmla="*/ 11198 h 21600"/>
                  <a:gd name="T6" fmla="*/ 17626 w 21600"/>
                  <a:gd name="T7" fmla="*/ 4820 h 21600"/>
                  <a:gd name="T8" fmla="*/ 18143 w 21600"/>
                  <a:gd name="T9" fmla="*/ 11071 h 21600"/>
                  <a:gd name="T10" fmla="*/ 20270 w 21600"/>
                  <a:gd name="T11" fmla="*/ 20420 h 21600"/>
                  <a:gd name="T12" fmla="*/ 14012 w 21600"/>
                  <a:gd name="T13" fmla="*/ 20372 h 21600"/>
                  <a:gd name="T14" fmla="*/ 14061 w 21600"/>
                  <a:gd name="T15" fmla="*/ 1411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955" y="16037"/>
                    </a:moveTo>
                    <a:cubicBezTo>
                      <a:pt x="17358" y="14655"/>
                      <a:pt x="18149" y="12769"/>
                      <a:pt x="18149" y="10800"/>
                    </a:cubicBezTo>
                    <a:cubicBezTo>
                      <a:pt x="18149" y="9018"/>
                      <a:pt x="17501" y="7297"/>
                      <a:pt x="16327" y="5957"/>
                    </a:cubicBezTo>
                    <a:lnTo>
                      <a:pt x="18923" y="3683"/>
                    </a:lnTo>
                    <a:cubicBezTo>
                      <a:pt x="20648" y="5652"/>
                      <a:pt x="21600" y="8181"/>
                      <a:pt x="21600" y="10800"/>
                    </a:cubicBezTo>
                    <a:cubicBezTo>
                      <a:pt x="21600" y="13693"/>
                      <a:pt x="20438" y="16466"/>
                      <a:pt x="18376" y="18496"/>
                    </a:cubicBezTo>
                    <a:lnTo>
                      <a:pt x="20270" y="20420"/>
                    </a:lnTo>
                    <a:lnTo>
                      <a:pt x="14012" y="20372"/>
                    </a:lnTo>
                    <a:lnTo>
                      <a:pt x="14061" y="14113"/>
                    </a:lnTo>
                    <a:lnTo>
                      <a:pt x="15955" y="1603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5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scene3d>
                <a:camera prst="legacyPerspectiveFront">
                  <a:rot lat="20999999" lon="300000" rev="0"/>
                </a:camera>
                <a:lightRig rig="legacyNormal3" dir="r"/>
              </a:scene3d>
              <a:sp3d extrusionH="227000" prstMaterial="legacyPlastic">
                <a:bevelT w="13500" h="13500" prst="angle"/>
                <a:bevelB w="13500" h="13500" prst="angle"/>
                <a:extrusionClr>
                  <a:schemeClr val="folHlink"/>
                </a:extrusionClr>
              </a:sp3d>
              <a:extLst>
                <a:ext uri="{91240B29-F687-4F45-9708-019B960494DF}">
                  <a14:hiddenLine xmlns:a14="http://schemas.microsoft.com/office/drawing/2010/main" xmlns="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 dirty="0"/>
              </a:p>
            </p:txBody>
          </p:sp>
          <p:sp>
            <p:nvSpPr>
              <p:cNvPr id="15" name="AutoShape 77"/>
              <p:cNvSpPr>
                <a:spLocks noChangeArrowheads="1"/>
              </p:cNvSpPr>
              <p:nvPr/>
            </p:nvSpPr>
            <p:spPr bwMode="gray">
              <a:xfrm rot="30352628">
                <a:off x="1528" y="1125"/>
                <a:ext cx="2551" cy="2357"/>
              </a:xfrm>
              <a:custGeom>
                <a:avLst/>
                <a:gdLst>
                  <a:gd name="G0" fmla="+- 2978742 0 0"/>
                  <a:gd name="G1" fmla="+- -2534030 0 0"/>
                  <a:gd name="G2" fmla="+- 2978742 0 -2534030"/>
                  <a:gd name="G3" fmla="+- 10800 0 0"/>
                  <a:gd name="G4" fmla="+- 0 0 2978742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349 0 0"/>
                  <a:gd name="G9" fmla="+- 0 0 -2534030"/>
                  <a:gd name="G10" fmla="+- 7349 0 2700"/>
                  <a:gd name="G11" fmla="cos G10 2978742"/>
                  <a:gd name="G12" fmla="sin G10 2978742"/>
                  <a:gd name="G13" fmla="cos 13500 2978742"/>
                  <a:gd name="G14" fmla="sin 13500 2978742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349 1 2"/>
                  <a:gd name="G20" fmla="+- G19 5400 0"/>
                  <a:gd name="G21" fmla="cos G20 2978742"/>
                  <a:gd name="G22" fmla="sin G20 2978742"/>
                  <a:gd name="G23" fmla="+- G21 10800 0"/>
                  <a:gd name="G24" fmla="+- G12 G23 G22"/>
                  <a:gd name="G25" fmla="+- G22 G23 G11"/>
                  <a:gd name="G26" fmla="cos 10800 2978742"/>
                  <a:gd name="G27" fmla="sin 10800 2978742"/>
                  <a:gd name="G28" fmla="cos 7349 2978742"/>
                  <a:gd name="G29" fmla="sin 7349 2978742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2534030"/>
                  <a:gd name="G36" fmla="sin G34 -2534030"/>
                  <a:gd name="G37" fmla="+/ -2534030 2978742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349 G39"/>
                  <a:gd name="G43" fmla="sin 7349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21581 w 21600"/>
                  <a:gd name="T5" fmla="*/ 11439 h 21600"/>
                  <a:gd name="T6" fmla="*/ 17885 w 21600"/>
                  <a:gd name="T7" fmla="*/ 5130 h 21600"/>
                  <a:gd name="T8" fmla="*/ 18136 w 21600"/>
                  <a:gd name="T9" fmla="*/ 11234 h 21600"/>
                  <a:gd name="T10" fmla="*/ 20270 w 21600"/>
                  <a:gd name="T11" fmla="*/ 20420 h 21600"/>
                  <a:gd name="T12" fmla="*/ 14012 w 21600"/>
                  <a:gd name="T13" fmla="*/ 20372 h 21600"/>
                  <a:gd name="T14" fmla="*/ 14061 w 21600"/>
                  <a:gd name="T15" fmla="*/ 1411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5955" y="16037"/>
                    </a:moveTo>
                    <a:cubicBezTo>
                      <a:pt x="17358" y="14655"/>
                      <a:pt x="18149" y="12769"/>
                      <a:pt x="18149" y="10800"/>
                    </a:cubicBezTo>
                    <a:cubicBezTo>
                      <a:pt x="18149" y="9130"/>
                      <a:pt x="17580" y="7511"/>
                      <a:pt x="16538" y="6208"/>
                    </a:cubicBezTo>
                    <a:lnTo>
                      <a:pt x="19232" y="4052"/>
                    </a:lnTo>
                    <a:cubicBezTo>
                      <a:pt x="20765" y="5967"/>
                      <a:pt x="21600" y="8347"/>
                      <a:pt x="21600" y="10800"/>
                    </a:cubicBezTo>
                    <a:cubicBezTo>
                      <a:pt x="21600" y="13693"/>
                      <a:pt x="20438" y="16466"/>
                      <a:pt x="18376" y="18496"/>
                    </a:cubicBezTo>
                    <a:lnTo>
                      <a:pt x="20270" y="20420"/>
                    </a:lnTo>
                    <a:lnTo>
                      <a:pt x="14012" y="20372"/>
                    </a:lnTo>
                    <a:lnTo>
                      <a:pt x="14061" y="14113"/>
                    </a:lnTo>
                    <a:lnTo>
                      <a:pt x="15955" y="1603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7607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ffectLst/>
              <a:scene3d>
                <a:camera prst="legacyPerspectiveFront">
                  <a:rot lat="20999999" lon="300000" rev="0"/>
                </a:camera>
                <a:lightRig rig="legacyNormal3" dir="r"/>
              </a:scene3d>
              <a:sp3d extrusionH="227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91240B29-F687-4F45-9708-019B960494DF}">
                  <a14:hiddenLine xmlns:a14="http://schemas.microsoft.com/office/drawing/2010/main" xmlns="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6167576" y="3964588"/>
              <a:ext cx="154196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tx2">
                      <a:lumMod val="75000"/>
                    </a:schemeClr>
                  </a:solidFill>
                </a:rPr>
                <a:t>Закон сохранения энергии 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5621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" descr="http://edu.znate.ru/tw_files/29855/d-29854002/29854002_html_m5c8d102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261" y="3279099"/>
            <a:ext cx="3906752" cy="330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4148" name="Line 36"/>
          <p:cNvSpPr>
            <a:spLocks noChangeShapeType="1"/>
          </p:cNvSpPr>
          <p:nvPr/>
        </p:nvSpPr>
        <p:spPr bwMode="auto">
          <a:xfrm>
            <a:off x="3369142" y="1946368"/>
            <a:ext cx="1066380" cy="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4121" name="Rectangle 9"/>
          <p:cNvSpPr>
            <a:spLocks noGrp="1" noChangeArrowheads="1"/>
          </p:cNvSpPr>
          <p:nvPr>
            <p:ph type="title"/>
          </p:nvPr>
        </p:nvSpPr>
        <p:spPr>
          <a:xfrm>
            <a:off x="1080890" y="58354"/>
            <a:ext cx="7958137" cy="1011237"/>
          </a:xfrm>
        </p:spPr>
        <p:txBody>
          <a:bodyPr/>
          <a:lstStyle/>
          <a:p>
            <a:r>
              <a:rPr lang="ru-RU" sz="4400" dirty="0" smtClean="0"/>
              <a:t>Работа силы трения</a:t>
            </a:r>
            <a:endParaRPr lang="en-US" altLang="ru-RU" sz="4100" dirty="0"/>
          </a:p>
        </p:txBody>
      </p:sp>
      <p:grpSp>
        <p:nvGrpSpPr>
          <p:cNvPr id="474151" name="Group 39"/>
          <p:cNvGrpSpPr>
            <a:grpSpLocks/>
          </p:cNvGrpSpPr>
          <p:nvPr/>
        </p:nvGrpSpPr>
        <p:grpSpPr bwMode="auto">
          <a:xfrm>
            <a:off x="3275463" y="1314569"/>
            <a:ext cx="1026081" cy="500583"/>
            <a:chOff x="1492" y="1538"/>
            <a:chExt cx="624" cy="240"/>
          </a:xfrm>
        </p:grpSpPr>
        <p:sp>
          <p:nvSpPr>
            <p:cNvPr id="474152" name="Line 40"/>
            <p:cNvSpPr>
              <a:spLocks noChangeShapeType="1"/>
            </p:cNvSpPr>
            <p:nvPr/>
          </p:nvSpPr>
          <p:spPr bwMode="auto">
            <a:xfrm>
              <a:off x="1732" y="1538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4153" name="Line 41"/>
            <p:cNvSpPr>
              <a:spLocks noChangeShapeType="1"/>
            </p:cNvSpPr>
            <p:nvPr/>
          </p:nvSpPr>
          <p:spPr bwMode="auto">
            <a:xfrm flipV="1">
              <a:off x="1492" y="153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4312953" y="1131015"/>
            <a:ext cx="4653626" cy="461665"/>
            <a:chOff x="4184954" y="1131015"/>
            <a:chExt cx="4653626" cy="461665"/>
          </a:xfrm>
        </p:grpSpPr>
        <p:sp>
          <p:nvSpPr>
            <p:cNvPr id="474157" name="AutoShape 45"/>
            <p:cNvSpPr>
              <a:spLocks noChangeArrowheads="1"/>
            </p:cNvSpPr>
            <p:nvPr/>
          </p:nvSpPr>
          <p:spPr bwMode="gray">
            <a:xfrm>
              <a:off x="4306268" y="1131016"/>
              <a:ext cx="4532312" cy="4333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471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4158" name="Rectangle 46"/>
            <p:cNvSpPr>
              <a:spLocks noChangeArrowheads="1"/>
            </p:cNvSpPr>
            <p:nvPr/>
          </p:nvSpPr>
          <p:spPr bwMode="auto">
            <a:xfrm>
              <a:off x="4635003" y="1131015"/>
              <a:ext cx="413799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ru-RU" sz="2400" dirty="0" err="1" smtClean="0"/>
                <a:t>A</a:t>
              </a:r>
              <a:r>
                <a:rPr lang="ru-RU" sz="2400" baseline="-25000" dirty="0" err="1" smtClean="0"/>
                <a:t>тр</a:t>
              </a:r>
              <a:r>
                <a:rPr lang="ru-RU" sz="2400" baseline="-25000" dirty="0" smtClean="0"/>
                <a:t> </a:t>
              </a:r>
              <a:r>
                <a:rPr lang="ru-RU" sz="2400" dirty="0" smtClean="0"/>
                <a:t>– работа силы трения</a:t>
              </a:r>
              <a:endParaRPr lang="en-US" altLang="ru-RU" sz="2400" b="0" dirty="0">
                <a:solidFill>
                  <a:srgbClr val="000000"/>
                </a:solidFill>
              </a:endParaRPr>
            </a:p>
          </p:txBody>
        </p:sp>
        <p:sp>
          <p:nvSpPr>
            <p:cNvPr id="474163" name="Oval 51"/>
            <p:cNvSpPr>
              <a:spLocks noChangeArrowheads="1"/>
            </p:cNvSpPr>
            <p:nvPr/>
          </p:nvSpPr>
          <p:spPr bwMode="gray">
            <a:xfrm>
              <a:off x="4184954" y="1216421"/>
              <a:ext cx="203200" cy="201612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dist="63500" dir="22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4266841" y="1660944"/>
            <a:ext cx="4667273" cy="467211"/>
            <a:chOff x="4157659" y="1674592"/>
            <a:chExt cx="4667273" cy="467211"/>
          </a:xfrm>
        </p:grpSpPr>
        <p:sp>
          <p:nvSpPr>
            <p:cNvPr id="474159" name="AutoShape 47"/>
            <p:cNvSpPr>
              <a:spLocks noChangeArrowheads="1"/>
            </p:cNvSpPr>
            <p:nvPr/>
          </p:nvSpPr>
          <p:spPr bwMode="gray">
            <a:xfrm>
              <a:off x="4292620" y="1708415"/>
              <a:ext cx="4532312" cy="4333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471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4160" name="Rectangle 48"/>
            <p:cNvSpPr>
              <a:spLocks noChangeArrowheads="1"/>
            </p:cNvSpPr>
            <p:nvPr/>
          </p:nvSpPr>
          <p:spPr bwMode="auto">
            <a:xfrm>
              <a:off x="4480706" y="1674592"/>
              <a:ext cx="425697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ru-RU" sz="2400" dirty="0" err="1" smtClean="0"/>
                <a:t>F</a:t>
              </a:r>
              <a:r>
                <a:rPr lang="ru-RU" sz="2400" baseline="-25000" dirty="0" err="1" smtClean="0"/>
                <a:t>тр</a:t>
              </a:r>
              <a:r>
                <a:rPr lang="ru-RU" sz="2400" baseline="-25000" dirty="0" smtClean="0"/>
                <a:t> </a:t>
              </a:r>
              <a:r>
                <a:rPr lang="ru-RU" sz="2400" dirty="0" smtClean="0"/>
                <a:t>– сила трения</a:t>
              </a:r>
              <a:endParaRPr lang="en-US" altLang="ru-RU" sz="2400" b="0" dirty="0">
                <a:solidFill>
                  <a:srgbClr val="000000"/>
                </a:solidFill>
              </a:endParaRPr>
            </a:p>
          </p:txBody>
        </p:sp>
        <p:sp>
          <p:nvSpPr>
            <p:cNvPr id="474164" name="Oval 52"/>
            <p:cNvSpPr>
              <a:spLocks noChangeArrowheads="1"/>
            </p:cNvSpPr>
            <p:nvPr/>
          </p:nvSpPr>
          <p:spPr bwMode="gray">
            <a:xfrm>
              <a:off x="4157659" y="1823508"/>
              <a:ext cx="203200" cy="20320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dist="63500" dir="22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518119" y="2255073"/>
            <a:ext cx="5401011" cy="476843"/>
            <a:chOff x="3436232" y="2227777"/>
            <a:chExt cx="5401011" cy="476843"/>
          </a:xfrm>
        </p:grpSpPr>
        <p:grpSp>
          <p:nvGrpSpPr>
            <p:cNvPr id="474154" name="Group 42"/>
            <p:cNvGrpSpPr>
              <a:grpSpLocks/>
            </p:cNvGrpSpPr>
            <p:nvPr/>
          </p:nvGrpSpPr>
          <p:grpSpPr bwMode="auto">
            <a:xfrm>
              <a:off x="3436232" y="2227777"/>
              <a:ext cx="946150" cy="269875"/>
              <a:chOff x="1444" y="3218"/>
              <a:chExt cx="672" cy="192"/>
            </a:xfrm>
          </p:grpSpPr>
          <p:sp>
            <p:nvSpPr>
              <p:cNvPr id="474155" name="Line 43"/>
              <p:cNvSpPr>
                <a:spLocks noChangeShapeType="1"/>
              </p:cNvSpPr>
              <p:nvPr/>
            </p:nvSpPr>
            <p:spPr bwMode="auto">
              <a:xfrm>
                <a:off x="1732" y="3410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4156" name="Line 44"/>
              <p:cNvSpPr>
                <a:spLocks noChangeShapeType="1"/>
              </p:cNvSpPr>
              <p:nvPr/>
            </p:nvSpPr>
            <p:spPr bwMode="auto">
              <a:xfrm>
                <a:off x="1444" y="3218"/>
                <a:ext cx="28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74169" name="AutoShape 57"/>
            <p:cNvSpPr>
              <a:spLocks noChangeArrowheads="1"/>
            </p:cNvSpPr>
            <p:nvPr/>
          </p:nvSpPr>
          <p:spPr bwMode="gray">
            <a:xfrm>
              <a:off x="4278972" y="2271232"/>
              <a:ext cx="4532312" cy="4333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F8F8F8">
                    <a:gamma/>
                    <a:shade val="76471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C0C0C0"/>
              </a:solidFill>
              <a:round/>
              <a:headEnd/>
              <a:tailEnd/>
            </a:ln>
            <a:effectLst>
              <a:outerShdw dist="53882" dir="2700000" algn="ctr" rotWithShape="0">
                <a:srgbClr val="292929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4170" name="Rectangle 58"/>
            <p:cNvSpPr>
              <a:spLocks noChangeArrowheads="1"/>
            </p:cNvSpPr>
            <p:nvPr/>
          </p:nvSpPr>
          <p:spPr bwMode="auto">
            <a:xfrm>
              <a:off x="4535296" y="2260285"/>
              <a:ext cx="430194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dirty="0" smtClean="0"/>
                <a:t>L</a:t>
              </a:r>
              <a:r>
                <a:rPr lang="ru-RU" sz="2000" dirty="0" smtClean="0"/>
                <a:t> – длина наклонной плоскости</a:t>
              </a:r>
              <a:endParaRPr lang="ru-RU" sz="2000" dirty="0"/>
            </a:p>
          </p:txBody>
        </p:sp>
        <p:sp>
          <p:nvSpPr>
            <p:cNvPr id="474171" name="Oval 59"/>
            <p:cNvSpPr>
              <a:spLocks noChangeArrowheads="1"/>
            </p:cNvSpPr>
            <p:nvPr/>
          </p:nvSpPr>
          <p:spPr bwMode="gray">
            <a:xfrm>
              <a:off x="4198602" y="2392019"/>
              <a:ext cx="203200" cy="20320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FFFFFF"/>
              </a:solidFill>
              <a:round/>
              <a:headEnd/>
              <a:tailEnd/>
            </a:ln>
            <a:effectLst>
              <a:outerShdw dist="63500" dir="2212194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74172" name="Group 60"/>
          <p:cNvGrpSpPr>
            <a:grpSpLocks/>
          </p:cNvGrpSpPr>
          <p:nvPr/>
        </p:nvGrpSpPr>
        <p:grpSpPr bwMode="auto">
          <a:xfrm>
            <a:off x="873425" y="881798"/>
            <a:ext cx="2633912" cy="2432562"/>
            <a:chOff x="192" y="1631"/>
            <a:chExt cx="1684" cy="1683"/>
          </a:xfrm>
        </p:grpSpPr>
        <p:sp>
          <p:nvSpPr>
            <p:cNvPr id="474173" name="Oval 61"/>
            <p:cNvSpPr>
              <a:spLocks noChangeArrowheads="1"/>
            </p:cNvSpPr>
            <p:nvPr/>
          </p:nvSpPr>
          <p:spPr bwMode="gray">
            <a:xfrm>
              <a:off x="192" y="1631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474174" name="Oval 62"/>
            <p:cNvSpPr>
              <a:spLocks noChangeArrowheads="1"/>
            </p:cNvSpPr>
            <p:nvPr/>
          </p:nvSpPr>
          <p:spPr bwMode="gray">
            <a:xfrm>
              <a:off x="303" y="1740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74175" name="Oval 63"/>
            <p:cNvSpPr>
              <a:spLocks noChangeArrowheads="1"/>
            </p:cNvSpPr>
            <p:nvPr/>
          </p:nvSpPr>
          <p:spPr bwMode="gray">
            <a:xfrm>
              <a:off x="288" y="1754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74176" name="Oval 64"/>
            <p:cNvSpPr>
              <a:spLocks noChangeArrowheads="1"/>
            </p:cNvSpPr>
            <p:nvPr/>
          </p:nvSpPr>
          <p:spPr bwMode="gray">
            <a:xfrm>
              <a:off x="375" y="1814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474177" name="Oval 65"/>
            <p:cNvSpPr>
              <a:spLocks noChangeArrowheads="1"/>
            </p:cNvSpPr>
            <p:nvPr/>
          </p:nvSpPr>
          <p:spPr bwMode="gray">
            <a:xfrm>
              <a:off x="396" y="1835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74178" name="Oval 66"/>
            <p:cNvSpPr>
              <a:spLocks noChangeArrowheads="1"/>
            </p:cNvSpPr>
            <p:nvPr/>
          </p:nvSpPr>
          <p:spPr bwMode="gray">
            <a:xfrm>
              <a:off x="412" y="1842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74179" name="Oval 67"/>
            <p:cNvSpPr>
              <a:spLocks noChangeArrowheads="1"/>
            </p:cNvSpPr>
            <p:nvPr/>
          </p:nvSpPr>
          <p:spPr bwMode="gray">
            <a:xfrm>
              <a:off x="426" y="1854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474180" name="Oval 68"/>
            <p:cNvSpPr>
              <a:spLocks noChangeArrowheads="1"/>
            </p:cNvSpPr>
            <p:nvPr/>
          </p:nvSpPr>
          <p:spPr bwMode="gray">
            <a:xfrm>
              <a:off x="480" y="1872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39" name="Овал 38"/>
          <p:cNvSpPr/>
          <p:nvPr/>
        </p:nvSpPr>
        <p:spPr bwMode="auto">
          <a:xfrm>
            <a:off x="409431" y="313899"/>
            <a:ext cx="655093" cy="58685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Овал 39"/>
          <p:cNvSpPr/>
          <p:nvPr/>
        </p:nvSpPr>
        <p:spPr bwMode="auto">
          <a:xfrm>
            <a:off x="425797" y="1134499"/>
            <a:ext cx="655093" cy="5868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Овал 40"/>
          <p:cNvSpPr/>
          <p:nvPr/>
        </p:nvSpPr>
        <p:spPr bwMode="auto">
          <a:xfrm>
            <a:off x="419475" y="1905261"/>
            <a:ext cx="655093" cy="5868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5444" y="1749813"/>
            <a:ext cx="192873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u="sng" dirty="0" err="1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ru-RU" sz="2800" u="sng" baseline="-25000" dirty="0" err="1">
                <a:solidFill>
                  <a:schemeClr val="accent6">
                    <a:lumMod val="50000"/>
                  </a:schemeClr>
                </a:solidFill>
              </a:rPr>
              <a:t>тр</a:t>
            </a:r>
            <a:r>
              <a:rPr lang="ru-RU" sz="2800" u="sng" dirty="0">
                <a:solidFill>
                  <a:schemeClr val="accent6">
                    <a:lumMod val="50000"/>
                  </a:schemeClr>
                </a:solidFill>
              </a:rPr>
              <a:t>=−</a:t>
            </a:r>
            <a:r>
              <a:rPr lang="ru-RU" sz="2800" u="sng" dirty="0" err="1">
                <a:solidFill>
                  <a:schemeClr val="accent6">
                    <a:lumMod val="50000"/>
                  </a:schemeClr>
                </a:solidFill>
              </a:rPr>
              <a:t>F</a:t>
            </a:r>
            <a:r>
              <a:rPr lang="ru-RU" sz="2800" u="sng" baseline="-25000" dirty="0" err="1">
                <a:solidFill>
                  <a:schemeClr val="accent6">
                    <a:lumMod val="50000"/>
                  </a:schemeClr>
                </a:solidFill>
              </a:rPr>
              <a:t>тр</a:t>
            </a:r>
            <a:r>
              <a:rPr lang="ru-RU" sz="2800" u="sng" dirty="0">
                <a:solidFill>
                  <a:schemeClr val="accent6">
                    <a:lumMod val="50000"/>
                  </a:schemeClr>
                </a:solidFill>
              </a:rPr>
              <a:t>⋅</a:t>
            </a:r>
            <a:r>
              <a:rPr lang="en-US" sz="2800" u="sng" dirty="0">
                <a:solidFill>
                  <a:schemeClr val="accent6">
                    <a:lumMod val="50000"/>
                  </a:schemeClr>
                </a:solidFill>
              </a:rPr>
              <a:t>L</a:t>
            </a:r>
            <a:endParaRPr lang="ru-RU" sz="2800" u="sng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E:\IMG_32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1433" y="3505798"/>
            <a:ext cx="3965620" cy="27792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Изменение полной механической энергии</a:t>
            </a:r>
            <a:endParaRPr lang="ru-RU" sz="3200" dirty="0"/>
          </a:p>
        </p:txBody>
      </p:sp>
      <p:sp>
        <p:nvSpPr>
          <p:cNvPr id="3" name="Овал 2"/>
          <p:cNvSpPr/>
          <p:nvPr/>
        </p:nvSpPr>
        <p:spPr bwMode="auto">
          <a:xfrm>
            <a:off x="409431" y="313899"/>
            <a:ext cx="655093" cy="58685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425797" y="1134499"/>
            <a:ext cx="655093" cy="5868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419475" y="1905261"/>
            <a:ext cx="655093" cy="5868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2" descr="http://st.gdefon.ru/wallpapers_original/s/246050_lamborghini_-trek_-sled_avtomobili_mashiny_avto_1680x1050_(www.GdeFon.ru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7973" y="3355526"/>
            <a:ext cx="4054758" cy="253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autoprepod.ru/images/abs/tormozheniye-ekstrennoye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5765" y="1402948"/>
            <a:ext cx="4295355" cy="247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540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эксперимента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 bwMode="auto">
          <a:xfrm>
            <a:off x="409431" y="313899"/>
            <a:ext cx="655093" cy="58685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425797" y="1134499"/>
            <a:ext cx="655093" cy="5868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419475" y="1905261"/>
            <a:ext cx="655093" cy="5868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40484353"/>
              </p:ext>
            </p:extLst>
          </p:nvPr>
        </p:nvGraphicFramePr>
        <p:xfrm>
          <a:off x="876019" y="2687005"/>
          <a:ext cx="8131504" cy="18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504"/>
                <a:gridCol w="1260000"/>
                <a:gridCol w="1260000"/>
                <a:gridCol w="1260000"/>
                <a:gridCol w="1260000"/>
                <a:gridCol w="1260000"/>
                <a:gridCol w="1260000"/>
              </a:tblGrid>
              <a:tr h="468000">
                <a:tc>
                  <a:txBody>
                    <a:bodyPr/>
                    <a:lstStyle/>
                    <a:p>
                      <a:pPr lvl="0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t,</a:t>
                      </a:r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V,</a:t>
                      </a:r>
                      <a:r>
                        <a:rPr lang="ru-RU" dirty="0" smtClean="0"/>
                        <a:t>м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0" i="0" u="non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lang="en-US" sz="1800" b="0" i="0" u="none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ru-RU" sz="1800" b="0" i="0" u="non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,мДж</a:t>
                      </a:r>
                      <a:endParaRPr lang="ru-RU" b="0" i="0" u="non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h,</a:t>
                      </a:r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ru-RU" sz="1800" b="0" i="0" u="none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lang="ru-RU" sz="1800" b="0" i="0" u="none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b="0" i="0" u="none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0" i="0" u="non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мДж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dirty="0" err="1" smtClean="0"/>
                        <a:t>А</a:t>
                      </a:r>
                      <a:r>
                        <a:rPr lang="ru-RU" sz="1800" b="0" i="0" u="none" kern="1200" baseline="-250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</a:t>
                      </a:r>
                      <a:r>
                        <a:rPr lang="ru-RU" sz="1800" b="0" i="0" u="non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мДж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lvl="0"/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0,</a:t>
                      </a:r>
                      <a:r>
                        <a:rPr lang="ru-RU" dirty="0" smtClean="0"/>
                        <a:t>82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0,</a:t>
                      </a:r>
                      <a:r>
                        <a:rPr lang="ru-RU" dirty="0" smtClean="0"/>
                        <a:t>03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0,25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dirty="0" smtClean="0"/>
                        <a:t>123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-</a:t>
                      </a:r>
                      <a:r>
                        <a:rPr lang="ru-RU" dirty="0" smtClean="0"/>
                        <a:t>122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lvl="0"/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dirty="0" smtClean="0"/>
                        <a:t>1</a:t>
                      </a:r>
                      <a:r>
                        <a:rPr lang="en-US" dirty="0" smtClean="0"/>
                        <a:t>,1</a:t>
                      </a:r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0,</a:t>
                      </a:r>
                      <a:r>
                        <a:rPr lang="ru-RU" dirty="0" smtClean="0"/>
                        <a:t>0</a:t>
                      </a:r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dirty="0" smtClean="0"/>
                        <a:t>0,01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0,2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dirty="0" smtClean="0"/>
                        <a:t>98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-</a:t>
                      </a:r>
                      <a:r>
                        <a:rPr lang="ru-RU" dirty="0" smtClean="0"/>
                        <a:t>97.99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lvl="0"/>
                      <a:r>
                        <a:rPr lang="en-US" dirty="0" smtClean="0"/>
                        <a:t>3.</a:t>
                      </a:r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dirty="0" smtClean="0"/>
                        <a:t>1,157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0,</a:t>
                      </a:r>
                      <a:r>
                        <a:rPr lang="ru-RU" dirty="0" smtClean="0"/>
                        <a:t>02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0.01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dirty="0" smtClean="0"/>
                        <a:t>0,15</a:t>
                      </a:r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74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  <a:r>
                        <a:rPr lang="ru-RU" dirty="0" smtClean="0"/>
                        <a:t>73.99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22130" y="1396457"/>
            <a:ext cx="2520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m</a:t>
            </a:r>
            <a:r>
              <a:rPr lang="ru-RU" dirty="0" smtClean="0"/>
              <a:t>(</a:t>
            </a:r>
            <a:r>
              <a:rPr lang="en-US" dirty="0" smtClean="0"/>
              <a:t> const </a:t>
            </a:r>
            <a:r>
              <a:rPr lang="ru-RU" dirty="0" smtClean="0"/>
              <a:t>)=</a:t>
            </a:r>
            <a:r>
              <a:rPr lang="en-US" dirty="0" smtClean="0"/>
              <a:t> 0,1</a:t>
            </a:r>
            <a:r>
              <a:rPr lang="ru-RU" dirty="0" smtClean="0"/>
              <a:t> кг</a:t>
            </a:r>
            <a:endParaRPr lang="en-US" dirty="0" smtClean="0"/>
          </a:p>
          <a:p>
            <a:pPr algn="l"/>
            <a:r>
              <a:rPr lang="en-US" dirty="0" smtClean="0"/>
              <a:t>S ( const )= 0,6</a:t>
            </a:r>
            <a:r>
              <a:rPr lang="ru-RU" dirty="0" smtClean="0"/>
              <a:t> 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677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" accel="1000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Выводы</a:t>
            </a:r>
            <a:endParaRPr lang="en-US" alt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1409024" y="2782869"/>
            <a:ext cx="7557851" cy="1707569"/>
            <a:chOff x="5056188" y="3519488"/>
            <a:chExt cx="3702050" cy="1066800"/>
          </a:xfrm>
        </p:grpSpPr>
        <p:sp>
          <p:nvSpPr>
            <p:cNvPr id="484359" name="AutoShape 7"/>
            <p:cNvSpPr>
              <a:spLocks noChangeArrowheads="1"/>
            </p:cNvSpPr>
            <p:nvPr/>
          </p:nvSpPr>
          <p:spPr bwMode="gray">
            <a:xfrm>
              <a:off x="5056188" y="3519488"/>
              <a:ext cx="3702050" cy="106680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>
                    <a:gamma/>
                    <a:tint val="8000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25400">
              <a:solidFill>
                <a:srgbClr val="FE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84360" name="Picture 8" descr="Picture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6513" y="3573463"/>
              <a:ext cx="793750" cy="673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4393" name="Rectangle 41"/>
            <p:cNvSpPr>
              <a:spLocks noChangeArrowheads="1"/>
            </p:cNvSpPr>
            <p:nvPr/>
          </p:nvSpPr>
          <p:spPr bwMode="white">
            <a:xfrm>
              <a:off x="5187950" y="3651250"/>
              <a:ext cx="3425825" cy="903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200" dirty="0" smtClean="0">
                  <a:solidFill>
                    <a:srgbClr val="FFFFFF"/>
                  </a:solidFill>
                </a:rPr>
                <a:t>При любых физических взаимодействиях энергия ниоткуда не возникает и никуда не исчезает, а лишь превращается из одного вида в другой.</a:t>
              </a: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354137" y="1114946"/>
            <a:ext cx="7557851" cy="1491776"/>
            <a:chOff x="3336925" y="1249363"/>
            <a:chExt cx="3702050" cy="1066800"/>
          </a:xfrm>
        </p:grpSpPr>
        <p:sp>
          <p:nvSpPr>
            <p:cNvPr id="484357" name="AutoShape 5"/>
            <p:cNvSpPr>
              <a:spLocks noChangeArrowheads="1"/>
            </p:cNvSpPr>
            <p:nvPr/>
          </p:nvSpPr>
          <p:spPr bwMode="gray">
            <a:xfrm>
              <a:off x="3336925" y="1249363"/>
              <a:ext cx="3702050" cy="1066800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>
                    <a:gamma/>
                    <a:tint val="76078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5400">
              <a:solidFill>
                <a:srgbClr val="FE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84358" name="Picture 6" descr="Picture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0708" y="1311796"/>
              <a:ext cx="792162" cy="673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4394" name="Rectangle 42"/>
            <p:cNvSpPr>
              <a:spLocks noChangeArrowheads="1"/>
            </p:cNvSpPr>
            <p:nvPr/>
          </p:nvSpPr>
          <p:spPr bwMode="white">
            <a:xfrm>
              <a:off x="3484563" y="1339897"/>
              <a:ext cx="3425825" cy="792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 dirty="0" smtClean="0"/>
            </a:p>
            <a:p>
              <a:r>
                <a:rPr lang="ru-RU" sz="2400" dirty="0" smtClean="0">
                  <a:solidFill>
                    <a:srgbClr val="FFFFFF"/>
                  </a:solidFill>
                </a:rPr>
                <a:t>Невозможно создать вечный двигатель, т.к. сила трения есть всегда</a:t>
              </a:r>
              <a:r>
                <a:rPr lang="ru-RU" sz="2400" dirty="0" smtClean="0"/>
                <a:t>.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409024" y="4694830"/>
            <a:ext cx="7557851" cy="1487606"/>
            <a:chOff x="5059363" y="4849813"/>
            <a:chExt cx="3702050" cy="1066800"/>
          </a:xfrm>
        </p:grpSpPr>
        <p:sp>
          <p:nvSpPr>
            <p:cNvPr id="484361" name="AutoShape 9"/>
            <p:cNvSpPr>
              <a:spLocks noChangeArrowheads="1"/>
            </p:cNvSpPr>
            <p:nvPr/>
          </p:nvSpPr>
          <p:spPr bwMode="gray">
            <a:xfrm>
              <a:off x="5059363" y="4849813"/>
              <a:ext cx="3702050" cy="1066800"/>
            </a:xfrm>
            <a:prstGeom prst="roundRect">
              <a:avLst>
                <a:gd name="adj" fmla="val 11921"/>
              </a:avLst>
            </a:prstGeom>
            <a:solidFill>
              <a:schemeClr val="accent1">
                <a:lumMod val="75000"/>
              </a:schemeClr>
            </a:solidFill>
            <a:ln w="25400">
              <a:solidFill>
                <a:srgbClr val="FE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84362" name="Picture 10" descr="Picture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4925" y="4897438"/>
              <a:ext cx="792163" cy="673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4395" name="Rectangle 43"/>
            <p:cNvSpPr>
              <a:spLocks noChangeArrowheads="1"/>
            </p:cNvSpPr>
            <p:nvPr/>
          </p:nvSpPr>
          <p:spPr bwMode="white">
            <a:xfrm>
              <a:off x="5187950" y="4964113"/>
              <a:ext cx="3425825" cy="595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sz="2400" dirty="0" smtClean="0">
                  <a:solidFill>
                    <a:srgbClr val="FFFFFF"/>
                  </a:solidFill>
                </a:rPr>
                <a:t>Изменение полной механической энергии тела равно работе силы трения.</a:t>
              </a:r>
              <a:endParaRPr lang="ru-RU" sz="2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Овал 51"/>
          <p:cNvSpPr/>
          <p:nvPr/>
        </p:nvSpPr>
        <p:spPr bwMode="auto">
          <a:xfrm>
            <a:off x="409431" y="313899"/>
            <a:ext cx="655093" cy="58685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Овал 52"/>
          <p:cNvSpPr/>
          <p:nvPr/>
        </p:nvSpPr>
        <p:spPr bwMode="auto">
          <a:xfrm>
            <a:off x="425797" y="1134499"/>
            <a:ext cx="655093" cy="5868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Овал 53"/>
          <p:cNvSpPr/>
          <p:nvPr/>
        </p:nvSpPr>
        <p:spPr bwMode="auto">
          <a:xfrm>
            <a:off x="419475" y="1905261"/>
            <a:ext cx="655093" cy="5868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и 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/>
              <a:t>Добронравов В.В., Никитин А.А., Дворников А.Л. Курс теоретической механики.  - М.: Высшая  школа, 1974.  -  526 с.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/>
              <a:t>Маркеев А.П. Теоретическая механика. 1999 г.</a:t>
            </a:r>
            <a:endParaRPr lang="ru-RU" sz="1800" dirty="0">
              <a:solidFill>
                <a:schemeClr val="accen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/>
              <a:t>Бородянский </a:t>
            </a:r>
            <a:r>
              <a:rPr lang="ru-RU" sz="1800" dirty="0" smtClean="0"/>
              <a:t>В. Вечный </a:t>
            </a:r>
            <a:r>
              <a:rPr lang="ru-RU" sz="1800" dirty="0">
                <a:solidFill>
                  <a:schemeClr val="accent1"/>
                </a:solidFill>
              </a:rPr>
              <a:t>двигатель: прежде и </a:t>
            </a:r>
            <a:r>
              <a:rPr lang="ru-RU" sz="1800" dirty="0" smtClean="0">
                <a:solidFill>
                  <a:schemeClr val="accent1"/>
                </a:solidFill>
              </a:rPr>
              <a:t>теперь</a:t>
            </a:r>
            <a:endParaRPr lang="ru-RU" sz="1800" dirty="0" smtClean="0">
              <a:solidFill>
                <a:schemeClr val="accent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800" dirty="0" smtClean="0"/>
              <a:t>О.Ф. </a:t>
            </a:r>
            <a:r>
              <a:rPr lang="ru-RU" sz="1800" dirty="0" err="1" smtClean="0"/>
              <a:t>Карбардин</a:t>
            </a:r>
            <a:r>
              <a:rPr lang="ru-RU" sz="1800" dirty="0" smtClean="0"/>
              <a:t> Физика справочный материал 1991 г.</a:t>
            </a:r>
            <a:endParaRPr lang="ru-RU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2"/>
              </a:rPr>
              <a:t>http:///www.fizportal.ru/physics-book-27-6</a:t>
            </a:r>
            <a:endParaRPr lang="ru-RU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3"/>
              </a:rPr>
              <a:t>http://ru.wikipedia.org/wiki/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4"/>
              </a:rPr>
              <a:t>http://www.physics.ru/courses/op25part1/content/chapter1/section/paragraph20/theory.html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5"/>
              </a:rPr>
              <a:t>http://lurkmore.to/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6"/>
              </a:rPr>
              <a:t>http://nahar.ru/fizika/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7"/>
              </a:rPr>
              <a:t>http://written.ru/articles/science/perpetuum_mobile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8"/>
              </a:rPr>
              <a:t>http://petuhoff.chat.ru/rbmk/09_td.htm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endParaRPr lang="en-US" sz="1600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 bwMode="auto">
          <a:xfrm>
            <a:off x="409431" y="313899"/>
            <a:ext cx="655093" cy="58685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425797" y="1134499"/>
            <a:ext cx="655093" cy="58685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419475" y="1905261"/>
            <a:ext cx="655093" cy="5868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69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37TGp_bizpeople_light_ani">
  <a:themeElements>
    <a:clrScheme name="437TGp_bizpeople_light_ani 1">
      <a:dk1>
        <a:srgbClr val="30311D"/>
      </a:dk1>
      <a:lt1>
        <a:srgbClr val="FFFFFF"/>
      </a:lt1>
      <a:dk2>
        <a:srgbClr val="003366"/>
      </a:dk2>
      <a:lt2>
        <a:srgbClr val="DDDDDD"/>
      </a:lt2>
      <a:accent1>
        <a:srgbClr val="7E52CC"/>
      </a:accent1>
      <a:accent2>
        <a:srgbClr val="4A9ACC"/>
      </a:accent2>
      <a:accent3>
        <a:srgbClr val="FFFFFF"/>
      </a:accent3>
      <a:accent4>
        <a:srgbClr val="272817"/>
      </a:accent4>
      <a:accent5>
        <a:srgbClr val="C0B3E2"/>
      </a:accent5>
      <a:accent6>
        <a:srgbClr val="428BB9"/>
      </a:accent6>
      <a:hlink>
        <a:srgbClr val="4582A7"/>
      </a:hlink>
      <a:folHlink>
        <a:srgbClr val="B2AF7A"/>
      </a:folHlink>
    </a:clrScheme>
    <a:fontScheme name="437TGp_bizpeople_light_a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53882" dir="2700000" algn="ctr" rotWithShape="0">
                  <a:srgbClr val="080808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53882" dir="2700000" algn="ctr" rotWithShape="0">
                  <a:srgbClr val="080808">
                    <a:alpha val="50000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37TGp_bizpeople_light_ani 1">
        <a:dk1>
          <a:srgbClr val="30311D"/>
        </a:dk1>
        <a:lt1>
          <a:srgbClr val="FFFFFF"/>
        </a:lt1>
        <a:dk2>
          <a:srgbClr val="003366"/>
        </a:dk2>
        <a:lt2>
          <a:srgbClr val="DDDDDD"/>
        </a:lt2>
        <a:accent1>
          <a:srgbClr val="7E52CC"/>
        </a:accent1>
        <a:accent2>
          <a:srgbClr val="4A9ACC"/>
        </a:accent2>
        <a:accent3>
          <a:srgbClr val="FFFFFF"/>
        </a:accent3>
        <a:accent4>
          <a:srgbClr val="272817"/>
        </a:accent4>
        <a:accent5>
          <a:srgbClr val="C0B3E2"/>
        </a:accent5>
        <a:accent6>
          <a:srgbClr val="428BB9"/>
        </a:accent6>
        <a:hlink>
          <a:srgbClr val="4582A7"/>
        </a:hlink>
        <a:folHlink>
          <a:srgbClr val="B2AF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2">
        <a:dk1>
          <a:srgbClr val="000000"/>
        </a:dk1>
        <a:lt1>
          <a:srgbClr val="FFFFFF"/>
        </a:lt1>
        <a:dk2>
          <a:srgbClr val="702424"/>
        </a:dk2>
        <a:lt2>
          <a:srgbClr val="C0C0C0"/>
        </a:lt2>
        <a:accent1>
          <a:srgbClr val="54BBBE"/>
        </a:accent1>
        <a:accent2>
          <a:srgbClr val="E49514"/>
        </a:accent2>
        <a:accent3>
          <a:srgbClr val="FFFFFF"/>
        </a:accent3>
        <a:accent4>
          <a:srgbClr val="000000"/>
        </a:accent4>
        <a:accent5>
          <a:srgbClr val="B3DADB"/>
        </a:accent5>
        <a:accent6>
          <a:srgbClr val="CF8711"/>
        </a:accent6>
        <a:hlink>
          <a:srgbClr val="6C9A42"/>
        </a:hlink>
        <a:folHlink>
          <a:srgbClr val="82A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37TGp_bizpeople_light_ani 3">
        <a:dk1>
          <a:srgbClr val="003366"/>
        </a:dk1>
        <a:lt1>
          <a:srgbClr val="FFFFFF"/>
        </a:lt1>
        <a:dk2>
          <a:srgbClr val="000000"/>
        </a:dk2>
        <a:lt2>
          <a:srgbClr val="DDDDDD"/>
        </a:lt2>
        <a:accent1>
          <a:srgbClr val="438ACB"/>
        </a:accent1>
        <a:accent2>
          <a:srgbClr val="32A287"/>
        </a:accent2>
        <a:accent3>
          <a:srgbClr val="FFFFFF"/>
        </a:accent3>
        <a:accent4>
          <a:srgbClr val="002A56"/>
        </a:accent4>
        <a:accent5>
          <a:srgbClr val="B0C4E2"/>
        </a:accent5>
        <a:accent6>
          <a:srgbClr val="2C927A"/>
        </a:accent6>
        <a:hlink>
          <a:srgbClr val="729943"/>
        </a:hlink>
        <a:folHlink>
          <a:srgbClr val="82B4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293</Words>
  <Application>Microsoft Office PowerPoint</Application>
  <PresentationFormat>Экран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437TGp_bizpeople_light_ani</vt:lpstr>
      <vt:lpstr>Слайд 1</vt:lpstr>
      <vt:lpstr>Слайд 2</vt:lpstr>
      <vt:lpstr>«Вечный двигатель»</vt:lpstr>
      <vt:lpstr>Закон сохранения энергии</vt:lpstr>
      <vt:lpstr>Работа силы трения</vt:lpstr>
      <vt:lpstr>Изменение полной механической энергии</vt:lpstr>
      <vt:lpstr>Результаты эксперимента</vt:lpstr>
      <vt:lpstr>Выводы</vt:lpstr>
      <vt:lpstr>Литература и источники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Admin</dc:creator>
  <cp:lastModifiedBy>Teacher</cp:lastModifiedBy>
  <cp:revision>34</cp:revision>
  <dcterms:created xsi:type="dcterms:W3CDTF">2014-03-19T12:46:23Z</dcterms:created>
  <dcterms:modified xsi:type="dcterms:W3CDTF">2014-03-22T10:09:09Z</dcterms:modified>
</cp:coreProperties>
</file>