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1" r:id="rId17"/>
    <p:sldId id="277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8E82B381-98B2-455E-896E-F28EAFA382E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ru-RU" sz="2400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ru-RU" sz="2400"/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7385C-5246-4F46-9CD8-3741E54EC7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73BC2-1A4A-459D-A505-1A19D34E2C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CFC57-11D5-41F6-B303-5B2C3C61BC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ED6C8-616C-4BF9-878E-F9FDFECBDA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7D24E-9010-435D-A174-474262E6B7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432B2-738C-421C-A96A-9205398EF9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8FF3-F8E2-446D-90AA-1C06E38853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9013F-A513-465D-92B2-8DED3C0C90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8F9BB-4D69-47E3-834F-AEEFFE51C7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564DA-E3A3-4FA3-967E-6C9DAADDD1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41799EB1-EA2D-4D5D-ABA8-3C5022EA87DE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922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E%D0%BB%D1%83%D0%BE%D1%81%D1%82%D1%80%D0%BE%D0%B2_%D0%9B%D0%BE%D0%BC%D0%BE%D0%BD%D0%BE%D1%81%D0%BE%D0%B2%D0%B0" TargetMode="External"/><Relationship Id="rId7" Type="http://schemas.openxmlformats.org/officeDocument/2006/relationships/hyperlink" Target="http://ru.wikipedia.org/wiki/%D0%A0%D0%B0%D0%BA%D0%BE%D0%BE%D0%B1%D1%80%D0%B0%D0%B7%D0%BD%D1%8B%D0%B5" TargetMode="External"/><Relationship Id="rId2" Type="http://schemas.openxmlformats.org/officeDocument/2006/relationships/hyperlink" Target="http://ru.wikipedia.org/wiki/%D0%A5%D1%80%D0%B5%D0%B1%D0%B5%D1%82_%D0%9B%D0%BE%D0%BC%D0%BE%D0%BD%D0%BE%D1%81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1%82%D0%BB%D0%B0%D0%BD%D1%82%D0%B8%D1%87%D0%B5%D1%81%D0%BA%D0%B8%D0%B9_%D0%BE%D0%BA%D0%B5%D0%B0%D0%BD" TargetMode="External"/><Relationship Id="rId5" Type="http://schemas.openxmlformats.org/officeDocument/2006/relationships/hyperlink" Target="http://ru.wikipedia.org/wiki/%D0%9B%D0%BE%D0%BC%D0%BE%D0%BD%D0%BE%D1%81%D0%BE%D0%B2%D0%B0_%D1%82%D0%B5%D1%87%D0%B5%D0%BD%D0%B8%D0%B5" TargetMode="External"/><Relationship Id="rId4" Type="http://schemas.openxmlformats.org/officeDocument/2006/relationships/hyperlink" Target="http://ru.wikipedia.org/w/index.php?title=%D0%9B%D0%BE%D0%BC%D0%BE%D0%BD%D0%BE%D1%81%D0%BE%D0%B2_(%D0%BA%D1%80%D0%B0%D1%82%D0%B5%D1%80)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1638" y="1773238"/>
            <a:ext cx="4464050" cy="18002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400">
                <a:solidFill>
                  <a:schemeClr val="bg2"/>
                </a:solidFill>
                <a:latin typeface="Arial" charset="0"/>
              </a:rPr>
              <a:t>М.В.Ломоносов</a:t>
            </a:r>
            <a:r>
              <a:rPr lang="ru-RU" sz="4000">
                <a:solidFill>
                  <a:schemeClr val="bg2"/>
                </a:solidFill>
                <a:latin typeface="Arial" charset="0"/>
              </a:rPr>
              <a:t>- </a:t>
            </a:r>
            <a:r>
              <a:rPr lang="ru-RU" sz="4800">
                <a:solidFill>
                  <a:schemeClr val="bg2"/>
                </a:solidFill>
                <a:latin typeface="Arial" charset="0"/>
              </a:rPr>
              <a:t/>
            </a:r>
            <a:br>
              <a:rPr lang="ru-RU" sz="4800">
                <a:solidFill>
                  <a:schemeClr val="bg2"/>
                </a:solidFill>
                <a:latin typeface="Arial" charset="0"/>
              </a:rPr>
            </a:br>
            <a:r>
              <a:rPr lang="ru-RU" sz="3600">
                <a:solidFill>
                  <a:schemeClr val="bg2"/>
                </a:solidFill>
                <a:latin typeface="Arial" charset="0"/>
              </a:rPr>
              <a:t>человек энциклопедических знаний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638" y="3789363"/>
            <a:ext cx="4248150" cy="131445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sz="3600">
                <a:solidFill>
                  <a:srgbClr val="996633"/>
                </a:solidFill>
              </a:rPr>
              <a:t>К 300-летию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sz="3600">
                <a:solidFill>
                  <a:srgbClr val="996633"/>
                </a:solidFill>
              </a:rPr>
              <a:t>со дня рождения</a:t>
            </a:r>
          </a:p>
        </p:txBody>
      </p:sp>
      <p:pic>
        <p:nvPicPr>
          <p:cNvPr id="2053" name="Picture 5" descr="Копия Ломоносов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1258888"/>
            <a:ext cx="3278187" cy="4294187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206500" y="5594350"/>
            <a:ext cx="2227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2"/>
                </a:solidFill>
                <a:latin typeface="Arial" charset="0"/>
              </a:rPr>
              <a:t>(1711-1765)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95375"/>
          </a:xfrm>
        </p:spPr>
        <p:txBody>
          <a:bodyPr/>
          <a:lstStyle/>
          <a:p>
            <a:pPr algn="ctr"/>
            <a:r>
              <a:rPr lang="ru-RU" sz="5000">
                <a:solidFill>
                  <a:schemeClr val="bg2"/>
                </a:solidFill>
              </a:rPr>
              <a:t>Минералогия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9425" y="2155825"/>
            <a:ext cx="4475163" cy="38163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</a:rPr>
              <a:t>М.В. Ломоносов не только раскрыл происхождение многих ископаемых – угля, торфа, сланца, но и указал возможные места их добычи.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>
            <a:lum bright="-12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3494088" cy="381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588963"/>
            <a:ext cx="8229600" cy="1143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4000">
                <a:solidFill>
                  <a:schemeClr val="bg2"/>
                </a:solidFill>
              </a:rPr>
              <a:t>Возглавляет Географический департамент Академии наук</a:t>
            </a:r>
            <a:r>
              <a:rPr lang="ru-RU" sz="400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>
                <a:solidFill>
                  <a:schemeClr val="tx2"/>
                </a:solidFill>
              </a:rPr>
              <a:t>Учёный собирает материалы для «Нового российского атласа» </a:t>
            </a:r>
          </a:p>
          <a:p>
            <a:pPr>
              <a:lnSpc>
                <a:spcPct val="85000"/>
              </a:lnSpc>
            </a:pPr>
            <a:r>
              <a:rPr lang="ru-RU">
                <a:solidFill>
                  <a:schemeClr val="tx2"/>
                </a:solidFill>
              </a:rPr>
              <a:t>Изучает возможности развития речного судоходства </a:t>
            </a:r>
          </a:p>
          <a:p>
            <a:pPr>
              <a:lnSpc>
                <a:spcPct val="85000"/>
              </a:lnSpc>
            </a:pPr>
            <a:r>
              <a:rPr lang="ru-RU">
                <a:solidFill>
                  <a:schemeClr val="tx2"/>
                </a:solidFill>
              </a:rPr>
              <a:t>Предлагает меры по охране лесов </a:t>
            </a:r>
          </a:p>
          <a:p>
            <a:pPr>
              <a:lnSpc>
                <a:spcPct val="85000"/>
              </a:lnSpc>
            </a:pPr>
            <a:r>
              <a:rPr lang="ru-RU">
                <a:solidFill>
                  <a:schemeClr val="tx2"/>
                </a:solidFill>
              </a:rPr>
              <a:t>Ставит вопрос о необходимости</a:t>
            </a:r>
          </a:p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</a:rPr>
              <a:t>развития сельского хозяйства </a:t>
            </a:r>
          </a:p>
        </p:txBody>
      </p:sp>
      <p:pic>
        <p:nvPicPr>
          <p:cNvPr id="21508" name="Picture 4" descr="Рисунок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2900" y="4294188"/>
            <a:ext cx="2266950" cy="2224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52525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sz="4000">
                <a:solidFill>
                  <a:schemeClr val="bg2"/>
                </a:solidFill>
              </a:rPr>
              <a:t>Крупнейший историк </a:t>
            </a:r>
            <a:br>
              <a:rPr lang="ru-RU" sz="4000">
                <a:solidFill>
                  <a:schemeClr val="bg2"/>
                </a:solidFill>
              </a:rPr>
            </a:br>
            <a:r>
              <a:rPr lang="ru-RU" sz="4000">
                <a:solidFill>
                  <a:schemeClr val="bg2"/>
                </a:solidFill>
              </a:rPr>
              <a:t>своего времени</a:t>
            </a:r>
            <a:r>
              <a:rPr lang="ru-RU" sz="400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2060575"/>
            <a:ext cx="4978400" cy="40703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</a:rPr>
              <a:t>«Древняя Российская история», замечания на диссертацию Г.Ф. Миллера «Происхождение имени и народа российского», и «Краткое описание разных путешествий по северным морям...» и др.</a:t>
            </a:r>
            <a:r>
              <a:rPr lang="ru-RU"/>
              <a:t> </a:t>
            </a:r>
          </a:p>
        </p:txBody>
      </p:sp>
      <p:pic>
        <p:nvPicPr>
          <p:cNvPr id="26628" name="Picture 4" descr="220px-Lomonosov_Word_creditable_to_Peter_Great_April_26_17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33600"/>
            <a:ext cx="2767012" cy="3900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95375"/>
          </a:xfrm>
        </p:spPr>
        <p:txBody>
          <a:bodyPr/>
          <a:lstStyle/>
          <a:p>
            <a:pPr algn="ctr"/>
            <a:r>
              <a:rPr lang="ru-RU" sz="4600">
                <a:solidFill>
                  <a:schemeClr val="bg2"/>
                </a:solidFill>
              </a:rPr>
              <a:t>Производство цветных стёкол</a:t>
            </a:r>
            <a:r>
              <a:rPr lang="ru-RU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3789363"/>
            <a:ext cx="4546600" cy="22320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</a:rPr>
              <a:t>Изготовленные Ломоносовым стёкла были не хуже итальянских </a:t>
            </a:r>
          </a:p>
        </p:txBody>
      </p:sp>
      <p:pic>
        <p:nvPicPr>
          <p:cNvPr id="22532" name="Picture 4" descr="200px-Vase_of_St_Peterburg_s_Glass_Factory_Second_half_of_XVIII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89138"/>
            <a:ext cx="2613025" cy="3960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98550"/>
          </a:xfrm>
        </p:spPr>
        <p:txBody>
          <a:bodyPr/>
          <a:lstStyle/>
          <a:p>
            <a:pPr algn="ctr"/>
            <a:r>
              <a:rPr lang="ru-RU">
                <a:solidFill>
                  <a:schemeClr val="bg2"/>
                </a:solidFill>
              </a:rPr>
              <a:t>Мозаика М.В. Ломоносова</a:t>
            </a:r>
            <a:r>
              <a:rPr lang="ru-RU"/>
              <a:t> </a:t>
            </a:r>
          </a:p>
        </p:txBody>
      </p:sp>
      <p:pic>
        <p:nvPicPr>
          <p:cNvPr id="23556" name="Picture 4" descr="320px-Lomonosov_Poltava_1762_17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60575"/>
            <a:ext cx="5256212" cy="3648075"/>
          </a:xfrm>
          <a:prstGeom prst="rect">
            <a:avLst/>
          </a:prstGeom>
          <a:noFill/>
        </p:spPr>
      </p:pic>
      <p:pic>
        <p:nvPicPr>
          <p:cNvPr id="23557" name="Picture 5" descr="220px-Lomonosov_PeterI_mosaic_17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060575"/>
            <a:ext cx="2747963" cy="3665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23938"/>
          </a:xfrm>
        </p:spPr>
        <p:txBody>
          <a:bodyPr/>
          <a:lstStyle/>
          <a:p>
            <a:pPr algn="ctr"/>
            <a:r>
              <a:rPr lang="ru-RU" sz="4800">
                <a:solidFill>
                  <a:schemeClr val="bg2"/>
                </a:solidFill>
              </a:rPr>
              <a:t>Литература</a:t>
            </a:r>
            <a:r>
              <a:rPr lang="ru-RU" sz="480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5391150"/>
            <a:ext cx="7345363" cy="1296988"/>
          </a:xfrm>
        </p:spPr>
        <p:txBody>
          <a:bodyPr/>
          <a:lstStyle/>
          <a:p>
            <a:pPr marL="17463" indent="-17463">
              <a:spcBef>
                <a:spcPct val="0"/>
              </a:spcBef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</a:rPr>
              <a:t>«Петром Великим русской литературы» назвал Ломоносова В.Г. Белинский.</a:t>
            </a:r>
            <a:r>
              <a:rPr lang="ru-RU"/>
              <a:t> </a:t>
            </a:r>
          </a:p>
        </p:txBody>
      </p:sp>
      <p:pic>
        <p:nvPicPr>
          <p:cNvPr id="24580" name="Picture 4" descr="Копия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2673350" cy="3024187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348038" y="1916113"/>
            <a:ext cx="56165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ru-RU" sz="2800">
                <a:solidFill>
                  <a:schemeClr val="tx2"/>
                </a:solidFill>
              </a:rPr>
              <a:t> Учёный считал необходимым ограничить использование устарев-ших слов, сблизить литературный язык с разговорной речью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ru-RU" sz="2800">
                <a:solidFill>
                  <a:schemeClr val="tx2"/>
                </a:solidFill>
              </a:rPr>
              <a:t> Написал учебник «Российская грамматика» 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ru-RU" sz="2800">
                <a:solidFill>
                  <a:schemeClr val="tx2"/>
                </a:solidFill>
              </a:rPr>
              <a:t> Писал стихи и оды.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2300"/>
            <a:ext cx="8229600" cy="1006475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sz="4800">
                <a:solidFill>
                  <a:schemeClr val="bg2"/>
                </a:solidFill>
              </a:rPr>
              <a:t>Крылатые фразы</a:t>
            </a:r>
            <a:r>
              <a:rPr lang="ru-RU"/>
              <a:t> 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19250" y="2060575"/>
            <a:ext cx="6130925" cy="25193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b="1" i="1">
                <a:solidFill>
                  <a:schemeClr val="tx2"/>
                </a:solidFill>
              </a:rPr>
              <a:t>«Науки юношей питают</a:t>
            </a:r>
            <a:r>
              <a:rPr lang="ru-RU" b="1">
                <a:solidFill>
                  <a:schemeClr val="tx2"/>
                </a:solidFill>
              </a:rPr>
              <a:t> </a:t>
            </a:r>
            <a:endParaRPr lang="ru-RU" b="1" i="1">
              <a:solidFill>
                <a:schemeClr val="tx2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b="1" i="1">
                <a:solidFill>
                  <a:schemeClr val="tx2"/>
                </a:solidFill>
              </a:rPr>
              <a:t> Отраду старым подают»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b="1">
              <a:solidFill>
                <a:schemeClr val="tx2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b="1" i="1">
                <a:solidFill>
                  <a:schemeClr val="tx2"/>
                </a:solidFill>
              </a:rPr>
              <a:t>«Открылась бездна, звёзд полна,</a:t>
            </a:r>
            <a:r>
              <a:rPr lang="ru-RU" b="1">
                <a:solidFill>
                  <a:schemeClr val="tx2"/>
                </a:solidFill>
              </a:rPr>
              <a:t> </a:t>
            </a:r>
            <a:endParaRPr lang="ru-RU" b="1" i="1">
              <a:solidFill>
                <a:schemeClr val="tx2"/>
              </a:solidFill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b="1" i="1">
                <a:solidFill>
                  <a:schemeClr val="tx2"/>
                </a:solidFill>
              </a:rPr>
              <a:t>Звездам числа нет, бездне дна»</a:t>
            </a:r>
            <a:r>
              <a:rPr lang="ru-RU" b="1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5606" name="Picture 6" descr="ani9"/>
          <p:cNvPicPr>
            <a:picLocks noChangeAspect="1" noChangeArrowheads="1" noCrop="1"/>
          </p:cNvPicPr>
          <p:nvPr/>
        </p:nvPicPr>
        <p:blipFill>
          <a:blip r:embed="rId2" cstate="print">
            <a:lum bright="-24000" contrast="36000"/>
          </a:blip>
          <a:srcRect/>
          <a:stretch>
            <a:fillRect/>
          </a:stretch>
        </p:blipFill>
        <p:spPr bwMode="auto">
          <a:xfrm>
            <a:off x="6300788" y="4365625"/>
            <a:ext cx="2447925" cy="2033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95375"/>
          </a:xfrm>
        </p:spPr>
        <p:txBody>
          <a:bodyPr/>
          <a:lstStyle/>
          <a:p>
            <a:pPr algn="ctr"/>
            <a:r>
              <a:rPr lang="ru-RU" sz="4800">
                <a:solidFill>
                  <a:schemeClr val="bg2"/>
                </a:solidFill>
              </a:rPr>
              <a:t>Математика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5295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sz="3000"/>
              <a:t>«Химия – правая рука физики, математика – её глаз».</a:t>
            </a:r>
          </a:p>
          <a:p>
            <a:pPr>
              <a:lnSpc>
                <a:spcPct val="85000"/>
              </a:lnSpc>
            </a:pPr>
            <a:r>
              <a:rPr lang="ru-RU" sz="3000"/>
              <a:t>«Слеп физик без математики».</a:t>
            </a:r>
          </a:p>
          <a:p>
            <a:pPr>
              <a:lnSpc>
                <a:spcPct val="85000"/>
              </a:lnSpc>
            </a:pPr>
            <a:endParaRPr lang="ru-RU" sz="800"/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3000"/>
              <a:t>«Стремящийся к изучению химии должен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3000"/>
              <a:t>      быть сведущ и в математике».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800"/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3000"/>
              <a:t>«Математику уже затем учить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3000"/>
              <a:t>      следует, что она ум в порядок 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3000"/>
              <a:t>      приводит».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800"/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3000"/>
              <a:t>«Геометрия – правительница 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3000"/>
              <a:t>      всех мысленных изысканий».</a:t>
            </a:r>
          </a:p>
        </p:txBody>
      </p:sp>
      <p:pic>
        <p:nvPicPr>
          <p:cNvPr id="31748" name="Picture 4" descr="img46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3644900"/>
            <a:ext cx="2117725" cy="2786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95375"/>
          </a:xfrm>
        </p:spPr>
        <p:txBody>
          <a:bodyPr/>
          <a:lstStyle/>
          <a:p>
            <a:pPr algn="ctr"/>
            <a:r>
              <a:rPr lang="ru-RU">
                <a:solidFill>
                  <a:schemeClr val="bg2"/>
                </a:solidFill>
              </a:rPr>
              <a:t>Великий русский просветитель</a:t>
            </a:r>
            <a:r>
              <a:rPr lang="ru-RU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989138"/>
            <a:ext cx="4608512" cy="4464050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tabLst>
                <a:tab pos="628650" algn="l"/>
              </a:tabLst>
            </a:pPr>
            <a:r>
              <a:rPr lang="ru-RU" sz="2800" i="1">
                <a:solidFill>
                  <a:schemeClr val="tx2"/>
                </a:solidFill>
              </a:rPr>
              <a:t>Наука есть ясное познание истины, просвещение разума, непорочное увеселение жизни, похвала юности, старости подпора, строительница градов, полков, крепость успеха в несчастии, в счастии – украшение, везде верный и безотлучный спутник. </a:t>
            </a:r>
          </a:p>
          <a:p>
            <a:pPr marL="0" indent="0">
              <a:lnSpc>
                <a:spcPct val="85000"/>
              </a:lnSpc>
              <a:spcBef>
                <a:spcPct val="30000"/>
              </a:spcBef>
              <a:buFont typeface="Wingdings" pitchFamily="2" charset="2"/>
              <a:buNone/>
              <a:tabLst>
                <a:tab pos="628650" algn="l"/>
              </a:tabLst>
            </a:pPr>
            <a:r>
              <a:rPr lang="ru-RU" sz="2800" i="1">
                <a:solidFill>
                  <a:schemeClr val="tx2"/>
                </a:solidFill>
              </a:rPr>
              <a:t>                </a:t>
            </a:r>
            <a:r>
              <a:rPr lang="ru-RU" sz="2800" b="1" i="1">
                <a:solidFill>
                  <a:schemeClr val="tx2"/>
                </a:solidFill>
              </a:rPr>
              <a:t>М.В. Ломоносов</a:t>
            </a:r>
          </a:p>
        </p:txBody>
      </p:sp>
      <p:pic>
        <p:nvPicPr>
          <p:cNvPr id="27652" name="Picture 4" descr="img4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73238"/>
            <a:ext cx="2286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4000">
                <a:solidFill>
                  <a:schemeClr val="bg2"/>
                </a:solidFill>
              </a:rPr>
              <a:t>Могила Ломоносова </a:t>
            </a:r>
            <a:br>
              <a:rPr lang="ru-RU" sz="4000">
                <a:solidFill>
                  <a:schemeClr val="bg2"/>
                </a:solidFill>
              </a:rPr>
            </a:br>
            <a:r>
              <a:rPr lang="ru-RU" sz="4000">
                <a:solidFill>
                  <a:schemeClr val="bg2"/>
                </a:solidFill>
              </a:rPr>
              <a:t>в Александро-Невской лавре</a:t>
            </a:r>
            <a:endParaRPr lang="ru-RU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4508500"/>
            <a:ext cx="4762500" cy="1223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</a:rPr>
              <a:t>Умер М.В. Ломоносов в 1765 г. в возрасте 54 лет.</a:t>
            </a:r>
          </a:p>
        </p:txBody>
      </p:sp>
      <p:pic>
        <p:nvPicPr>
          <p:cNvPr id="28676" name="Picture 4" descr="220px-Lomonosov_Gr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060575"/>
            <a:ext cx="2973388" cy="3960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Копия свиток2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323850" y="549275"/>
            <a:ext cx="8496300" cy="6253163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276475"/>
            <a:ext cx="7415213" cy="2592388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</a:rPr>
              <a:t>Какая польза тем, что в старости глубокой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</a:rPr>
              <a:t>И в тьме бесславия кончают долгий век!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</a:rPr>
              <a:t>Добротами всходить на верх хвалы высокой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</a:rPr>
              <a:t>И славно умереть родился человек.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</a:rPr>
              <a:t>				М.В. Ломоносов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424862" cy="4564062"/>
          </a:xfrm>
        </p:spPr>
        <p:txBody>
          <a:bodyPr/>
          <a:lstStyle/>
          <a:p>
            <a:pPr marL="0" indent="0" defTabSz="53975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600"/>
              <a:t>	</a:t>
            </a:r>
            <a:r>
              <a:rPr lang="ru-RU" sz="2600" i="1">
                <a:solidFill>
                  <a:schemeClr val="tx2"/>
                </a:solidFill>
              </a:rPr>
              <a:t>Соединяя необыкновенную силу воли с </a:t>
            </a:r>
          </a:p>
          <a:p>
            <a:pPr marL="0" indent="0" defTabSz="53975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600" i="1">
                <a:solidFill>
                  <a:schemeClr val="tx2"/>
                </a:solidFill>
              </a:rPr>
              <a:t>необыкновенной силою понятия, Ломоносов</a:t>
            </a:r>
          </a:p>
          <a:p>
            <a:pPr marL="0" indent="0" defTabSz="53975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600" i="1">
                <a:solidFill>
                  <a:schemeClr val="tx2"/>
                </a:solidFill>
              </a:rPr>
              <a:t>обнял все отрасли просвещения. Жажда </a:t>
            </a:r>
          </a:p>
          <a:p>
            <a:pPr marL="0" indent="0" defTabSz="53975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600" i="1">
                <a:solidFill>
                  <a:schemeClr val="tx2"/>
                </a:solidFill>
              </a:rPr>
              <a:t>науки была сильнейшею страстию сей души,</a:t>
            </a:r>
          </a:p>
          <a:p>
            <a:pPr marL="0" indent="0" defTabSz="53975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600" i="1">
                <a:solidFill>
                  <a:schemeClr val="tx2"/>
                </a:solidFill>
              </a:rPr>
              <a:t>исполненной страстей. Историк, ритор, механик, химик, минеролог, художник и стихотворец, он всё испытал и всё проник: первый углубляется в историю отечества, утверждает правила общественного языка его, дает законы и образцы классического красноречия, учреждает фабрику, сам сооружает махины, дарит художества мозаическими произведениями и наконец открывает нам истинные источники нашего поэтического языка. </a:t>
            </a:r>
          </a:p>
          <a:p>
            <a:pPr marL="0" indent="0" defTabSz="53975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600" i="1">
                <a:solidFill>
                  <a:schemeClr val="tx2"/>
                </a:solidFill>
              </a:rPr>
              <a:t>										</a:t>
            </a:r>
            <a:r>
              <a:rPr lang="ru-RU" sz="2600" b="1" i="1">
                <a:solidFill>
                  <a:schemeClr val="tx2"/>
                </a:solidFill>
              </a:rPr>
              <a:t>А.С. Пушкин</a:t>
            </a:r>
            <a:r>
              <a:rPr lang="ru-RU" sz="2600" i="1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9700" name="Picture 4" descr="lomonosov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765175"/>
            <a:ext cx="1898650" cy="233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95375"/>
          </a:xfrm>
        </p:spPr>
        <p:txBody>
          <a:bodyPr/>
          <a:lstStyle/>
          <a:p>
            <a:pPr algn="ctr"/>
            <a:r>
              <a:rPr lang="ru-RU" sz="4800" b="1">
                <a:solidFill>
                  <a:schemeClr val="bg2"/>
                </a:solidFill>
              </a:rPr>
              <a:t>Имя Ломоносова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464050"/>
          </a:xfrm>
        </p:spPr>
        <p:txBody>
          <a:bodyPr/>
          <a:lstStyle/>
          <a:p>
            <a:pPr marL="88900" indent="363538">
              <a:spcBef>
                <a:spcPct val="0"/>
              </a:spcBef>
            </a:pPr>
            <a:r>
              <a:rPr lang="ru-RU" sz="1800" b="1"/>
              <a:t>Учреждения науки, образования и культуры: </a:t>
            </a:r>
            <a:r>
              <a:rPr lang="ru-RU" sz="1800"/>
              <a:t>музеи, университеты, академии, гимназии, лицеи, школы в разных городах России)</a:t>
            </a:r>
          </a:p>
          <a:p>
            <a:pPr marL="88900" indent="363538">
              <a:spcBef>
                <a:spcPct val="0"/>
              </a:spcBef>
            </a:pPr>
            <a:r>
              <a:rPr lang="ru-RU" sz="1800" b="1"/>
              <a:t>Географические объекты: </a:t>
            </a:r>
          </a:p>
          <a:p>
            <a:pPr marL="1171575" lvl="1" indent="-279400">
              <a:spcBef>
                <a:spcPct val="0"/>
              </a:spcBef>
            </a:pPr>
            <a:r>
              <a:rPr lang="ru-RU" sz="1600" b="1" i="1">
                <a:hlinkClick r:id="rId2" tooltip="Хребет Ломоносова"/>
              </a:rPr>
              <a:t>Хребет Ломоносова</a:t>
            </a:r>
            <a:endParaRPr lang="ru-RU" sz="1600" b="1" i="1">
              <a:hlinkClick r:id="rId3" tooltip="Полуостров Ломоносова"/>
            </a:endParaRPr>
          </a:p>
          <a:p>
            <a:pPr marL="1171575" lvl="1" indent="-279400">
              <a:spcBef>
                <a:spcPct val="0"/>
              </a:spcBef>
            </a:pPr>
            <a:r>
              <a:rPr lang="ru-RU" sz="1600" b="1" i="1">
                <a:hlinkClick r:id="rId3" tooltip="Полуостров Ломоносова"/>
              </a:rPr>
              <a:t>Полуостров Ломоносова</a:t>
            </a:r>
            <a:endParaRPr lang="ru-RU" sz="1600" b="1" i="1">
              <a:hlinkClick r:id="rId4" tooltip="Ломоносов (кратер) (страница отсутствует)"/>
            </a:endParaRPr>
          </a:p>
          <a:p>
            <a:pPr marL="1171575" lvl="1" indent="-279400">
              <a:spcBef>
                <a:spcPct val="0"/>
              </a:spcBef>
            </a:pPr>
            <a:r>
              <a:rPr lang="ru-RU" sz="1600" b="1" i="1">
                <a:hlinkClick r:id="rId4" tooltip="Ломоносов (кратер) (страница отсутствует)"/>
              </a:rPr>
              <a:t>Кратер Ломоносов</a:t>
            </a:r>
            <a:r>
              <a:rPr lang="ru-RU" sz="1600" b="1" i="1"/>
              <a:t> на Луне</a:t>
            </a:r>
            <a:endParaRPr lang="ru-RU" sz="1600" b="1"/>
          </a:p>
          <a:p>
            <a:pPr marL="88900" indent="363538">
              <a:spcBef>
                <a:spcPct val="0"/>
              </a:spcBef>
            </a:pPr>
            <a:r>
              <a:rPr lang="ru-RU" sz="1800" b="1"/>
              <a:t>Населенные пункты, улицы, площади, станции метро, мосты.</a:t>
            </a:r>
          </a:p>
          <a:p>
            <a:pPr marL="88900" indent="363538">
              <a:spcBef>
                <a:spcPct val="0"/>
              </a:spcBef>
            </a:pPr>
            <a:r>
              <a:rPr lang="ru-RU" sz="1800" b="1"/>
              <a:t>Морское течение </a:t>
            </a:r>
          </a:p>
          <a:p>
            <a:pPr marL="1171575" lvl="1" indent="-279400">
              <a:spcBef>
                <a:spcPct val="0"/>
              </a:spcBef>
            </a:pPr>
            <a:r>
              <a:rPr lang="ru-RU" sz="1600" b="1" i="1">
                <a:hlinkClick r:id="rId5" tooltip="Ломоносова течение"/>
              </a:rPr>
              <a:t>Ломоносова течение</a:t>
            </a:r>
            <a:r>
              <a:rPr lang="ru-RU" sz="1600" b="1"/>
              <a:t> – холодное течение в </a:t>
            </a:r>
            <a:r>
              <a:rPr lang="ru-RU" sz="1600" b="1">
                <a:solidFill>
                  <a:schemeClr val="tx2"/>
                </a:solidFill>
                <a:hlinkClick r:id="rId6" tooltip="Атлантический океан"/>
              </a:rPr>
              <a:t>Атлантическом океане</a:t>
            </a:r>
            <a:endParaRPr lang="ru-RU" sz="1600" b="1">
              <a:solidFill>
                <a:schemeClr val="tx2"/>
              </a:solidFill>
            </a:endParaRPr>
          </a:p>
          <a:p>
            <a:pPr marL="88900" indent="363538">
              <a:spcBef>
                <a:spcPct val="0"/>
              </a:spcBef>
            </a:pPr>
            <a:r>
              <a:rPr lang="ru-RU" sz="1800" b="1"/>
              <a:t>Биологический вид: </a:t>
            </a:r>
          </a:p>
          <a:p>
            <a:pPr marL="1171575" lvl="1" indent="-279400">
              <a:spcBef>
                <a:spcPct val="0"/>
              </a:spcBef>
            </a:pPr>
            <a:r>
              <a:rPr lang="ru-RU" sz="1600" b="1" i="1"/>
              <a:t>Stygiopontius lomonosovi</a:t>
            </a:r>
            <a:r>
              <a:rPr lang="ru-RU" sz="1600" b="1"/>
              <a:t> (вид </a:t>
            </a:r>
            <a:r>
              <a:rPr lang="ru-RU" sz="1600" b="1">
                <a:hlinkClick r:id="rId7" tooltip="Ракообразные"/>
              </a:rPr>
              <a:t>ракообразных</a:t>
            </a:r>
            <a:r>
              <a:rPr lang="ru-RU" sz="1600" b="1"/>
              <a:t>)</a:t>
            </a:r>
          </a:p>
          <a:p>
            <a:pPr marL="88900" indent="363538">
              <a:spcBef>
                <a:spcPct val="0"/>
              </a:spcBef>
            </a:pPr>
            <a:r>
              <a:rPr lang="ru-RU" sz="1800" b="1"/>
              <a:t>Астрономический эффект</a:t>
            </a:r>
          </a:p>
          <a:p>
            <a:pPr marL="1171575" lvl="1" indent="-279400">
              <a:spcBef>
                <a:spcPct val="0"/>
              </a:spcBef>
            </a:pPr>
            <a:r>
              <a:rPr lang="ru-RU" sz="1600" b="1" i="1"/>
              <a:t>Явление Ломоносова</a:t>
            </a:r>
            <a:endParaRPr lang="ru-RU" sz="1600" b="1"/>
          </a:p>
          <a:p>
            <a:pPr marL="88900" indent="363538">
              <a:spcBef>
                <a:spcPct val="0"/>
              </a:spcBef>
            </a:pPr>
            <a:r>
              <a:rPr lang="ru-RU" sz="1800" b="1"/>
              <a:t>Геологическая порода</a:t>
            </a:r>
          </a:p>
          <a:p>
            <a:pPr marL="1171575" lvl="1" indent="-279400">
              <a:spcBef>
                <a:spcPct val="0"/>
              </a:spcBef>
            </a:pPr>
            <a:r>
              <a:rPr lang="ru-RU" sz="1600" b="1" i="1"/>
              <a:t>Минерал Ломоносовит</a:t>
            </a:r>
            <a:endParaRPr lang="ru-RU" sz="1600" b="1"/>
          </a:p>
          <a:p>
            <a:pPr marL="88900" indent="363538">
              <a:spcBef>
                <a:spcPct val="0"/>
              </a:spcBef>
              <a:buFont typeface="Wingdings" pitchFamily="2" charset="2"/>
              <a:buNone/>
            </a:pPr>
            <a:r>
              <a:rPr lang="ru-RU" sz="1800"/>
              <a:t>и другие явления, объекты и т.д.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95375"/>
          </a:xfrm>
        </p:spPr>
        <p:txBody>
          <a:bodyPr/>
          <a:lstStyle/>
          <a:p>
            <a:pPr algn="ctr"/>
            <a:r>
              <a:rPr lang="ru-RU" sz="4600">
                <a:solidFill>
                  <a:schemeClr val="bg2"/>
                </a:solidFill>
              </a:rPr>
              <a:t>Славяно-греческая академия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2060575"/>
            <a:ext cx="5184775" cy="4302125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tabLst>
                <a:tab pos="0" algn="l"/>
              </a:tabLst>
            </a:pPr>
            <a:r>
              <a:rPr lang="ru-RU" sz="2900">
                <a:solidFill>
                  <a:schemeClr val="tx2"/>
                </a:solidFill>
              </a:rPr>
              <a:t>Объявив себя сыном холмогорского дворянина, Ломоносов поступает в Славяно-греческую академия. Там он с редким упорством приступает к обучению.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tabLst>
                <a:tab pos="0" algn="l"/>
              </a:tabLst>
            </a:pPr>
            <a:r>
              <a:rPr lang="ru-RU" sz="2900">
                <a:solidFill>
                  <a:schemeClr val="tx2"/>
                </a:solidFill>
              </a:rPr>
              <a:t>В академии преподавали славянский, греческий и латинский языки, арифметику, риторику, стихосложение, богословие. </a:t>
            </a:r>
          </a:p>
        </p:txBody>
      </p:sp>
      <p:pic>
        <p:nvPicPr>
          <p:cNvPr id="12292" name="Picture 4" descr="220px-Lomonosov_SGLAcade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9138"/>
            <a:ext cx="2546350" cy="439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600">
                <a:solidFill>
                  <a:schemeClr val="bg2"/>
                </a:solidFill>
              </a:rPr>
              <a:t>Учёба в Германии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2060575"/>
            <a:ext cx="5267325" cy="430212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</a:rPr>
              <a:t>В возрасте 25 лет Ломоносова в числе трёх лучших студентов направляют для учёбы в Германии. Там он обучается немецкому языку и механике, рисованию и экспериментальной физике, архитектуре и гидравлике, пиротехнике и фортификации и многому другому. </a:t>
            </a:r>
          </a:p>
        </p:txBody>
      </p:sp>
      <p:pic>
        <p:nvPicPr>
          <p:cNvPr id="13316" name="Picture 4" descr="220px-Lomonosov_Russiche_Grammatik_Deutsche_StPetersburg_17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" y="2011363"/>
            <a:ext cx="2882900" cy="399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07950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sz="4200">
                <a:solidFill>
                  <a:schemeClr val="bg2"/>
                </a:solidFill>
              </a:rPr>
              <a:t>Работа в </a:t>
            </a:r>
            <a:r>
              <a:rPr lang="ru-RU" sz="4200">
                <a:solidFill>
                  <a:schemeClr val="bg2"/>
                </a:solidFill>
                <a:cs typeface="Times New Roman" pitchFamily="18" charset="0"/>
              </a:rPr>
              <a:t>Петербургской Академии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1989138"/>
            <a:ext cx="3311525" cy="421481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</a:rPr>
              <a:t>В 30-летнем возрасте Ломоносов возвращается на родину в Петербург. Он полон искрен-него желания «наукою моею отечеству пользу чинить», как говорил он сам.</a:t>
            </a:r>
          </a:p>
        </p:txBody>
      </p:sp>
      <p:pic>
        <p:nvPicPr>
          <p:cNvPr id="14341" name="Picture 5" descr="300px-Sankt_Petersburg_2005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05038"/>
            <a:ext cx="424815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11188" y="5157788"/>
            <a:ext cx="4103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tx2"/>
                </a:solidFill>
              </a:rPr>
              <a:t>Мост Ломоносова через Фонтанку.</a:t>
            </a:r>
          </a:p>
          <a:p>
            <a:pPr algn="ctr"/>
            <a:r>
              <a:rPr lang="ru-RU" sz="2000">
                <a:solidFill>
                  <a:schemeClr val="tx2"/>
                </a:solidFill>
              </a:rPr>
              <a:t>Санкт-Петербург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95375"/>
          </a:xfrm>
        </p:spPr>
        <p:txBody>
          <a:bodyPr/>
          <a:lstStyle/>
          <a:p>
            <a:pPr algn="ctr"/>
            <a:r>
              <a:rPr lang="ru-RU" sz="4200">
                <a:solidFill>
                  <a:schemeClr val="bg2"/>
                </a:solidFill>
              </a:rPr>
              <a:t>Закон сохранения материи</a:t>
            </a:r>
            <a:r>
              <a:rPr lang="ru-RU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2060575"/>
            <a:ext cx="4032250" cy="39608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</a:rPr>
              <a:t>«… Все встречающиеся в природе изменения происходят так, что если к чему-либо нечто прибавиться, то это отнимается у чего-то другого».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</a:rPr>
              <a:t>            </a:t>
            </a:r>
            <a:r>
              <a:rPr lang="ru-RU" sz="2800" b="1" i="1">
                <a:solidFill>
                  <a:schemeClr val="tx2"/>
                </a:solidFill>
              </a:rPr>
              <a:t>М.В. Ломоносов</a:t>
            </a:r>
          </a:p>
        </p:txBody>
      </p:sp>
      <p:pic>
        <p:nvPicPr>
          <p:cNvPr id="15364" name="Picture 4" descr="img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89138"/>
            <a:ext cx="2897188" cy="396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95375"/>
          </a:xfrm>
        </p:spPr>
        <p:txBody>
          <a:bodyPr/>
          <a:lstStyle/>
          <a:p>
            <a:r>
              <a:rPr lang="ru-RU" sz="4600">
                <a:solidFill>
                  <a:schemeClr val="bg2"/>
                </a:solidFill>
              </a:rPr>
              <a:t>Исследования в области физики</a:t>
            </a:r>
            <a:r>
              <a:rPr lang="ru-RU"/>
              <a:t> 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email">
            <a:lum contrast="3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2205038"/>
            <a:ext cx="4681538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0113" y="4797425"/>
            <a:ext cx="7632700" cy="156527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</a:rPr>
              <a:t>Ломоносов высказал очень прогрессивную для того времени мысль, что мир состоит из атомов и молекул («карпускулов», как говорили тогда).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28713"/>
          </a:xfrm>
        </p:spPr>
        <p:txBody>
          <a:bodyPr/>
          <a:lstStyle/>
          <a:p>
            <a:pPr algn="ctr"/>
            <a:r>
              <a:rPr lang="ru-RU" sz="4600">
                <a:solidFill>
                  <a:schemeClr val="bg2"/>
                </a:solidFill>
              </a:rPr>
              <a:t>Физика атмосферных явлений</a:t>
            </a:r>
            <a:r>
              <a:rPr lang="ru-RU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28800"/>
            <a:ext cx="8353425" cy="2968625"/>
          </a:xfrm>
        </p:spPr>
        <p:txBody>
          <a:bodyPr/>
          <a:lstStyle/>
          <a:p>
            <a:r>
              <a:rPr lang="ru-RU">
                <a:solidFill>
                  <a:schemeClr val="tx2"/>
                </a:solidFill>
              </a:rPr>
              <a:t>Изучал природу молний, изобрёл громоотвод</a:t>
            </a:r>
          </a:p>
          <a:p>
            <a:r>
              <a:rPr lang="ru-RU">
                <a:solidFill>
                  <a:schemeClr val="tx2"/>
                </a:solidFill>
              </a:rPr>
              <a:t>Разработал теорию света и цвета, объяснил причины северных сеяний</a:t>
            </a:r>
          </a:p>
          <a:p>
            <a:r>
              <a:rPr lang="ru-RU">
                <a:solidFill>
                  <a:schemeClr val="tx2"/>
                </a:solidFill>
              </a:rPr>
              <a:t>Изобрёл «аэродинамическую машину»</a:t>
            </a:r>
          </a:p>
          <a:p>
            <a:endParaRPr lang="ru-RU">
              <a:solidFill>
                <a:schemeClr val="tx2"/>
              </a:solidFill>
            </a:endParaRPr>
          </a:p>
          <a:p>
            <a:endParaRPr lang="ru-RU"/>
          </a:p>
        </p:txBody>
      </p:sp>
      <p:pic>
        <p:nvPicPr>
          <p:cNvPr id="17412" name="Picture 4" descr="270px-Lomonosov_drawing_for_article_Engraving_Favorsky_for_Storm_s_book_1753_19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510088"/>
            <a:ext cx="3960813" cy="234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95375"/>
          </a:xfrm>
        </p:spPr>
        <p:txBody>
          <a:bodyPr/>
          <a:lstStyle/>
          <a:p>
            <a:pPr algn="ctr"/>
            <a:r>
              <a:rPr lang="ru-RU" sz="4600">
                <a:solidFill>
                  <a:schemeClr val="bg2"/>
                </a:solidFill>
              </a:rPr>
              <a:t>Астрономические открытия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1989138"/>
            <a:ext cx="5338763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chemeClr val="tx2"/>
                </a:solidFill>
              </a:rPr>
              <a:t>В 1761 г. Ломоносов наблюдал прохождение Венеры по диску Солнца и сделал вывод о наличие на Венере атмосферы.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chemeClr val="tx2"/>
                </a:solidFill>
              </a:rPr>
              <a:t>Изобрёл «ночезрительную трубу», позволяющая в темноте лучше видеть окружающие предметы</a:t>
            </a:r>
          </a:p>
        </p:txBody>
      </p:sp>
      <p:pic>
        <p:nvPicPr>
          <p:cNvPr id="19461" name="Picture 5" descr="200px-Venustransit_2004-06-08_07-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1862138"/>
            <a:ext cx="2540000" cy="2057400"/>
          </a:xfrm>
          <a:prstGeom prst="rect">
            <a:avLst/>
          </a:prstGeom>
          <a:noFill/>
        </p:spPr>
      </p:pic>
      <p:pic>
        <p:nvPicPr>
          <p:cNvPr id="19463" name="Picture 7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63" y="3927475"/>
            <a:ext cx="1905000" cy="264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245</TotalTime>
  <Words>643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Квадрант</vt:lpstr>
      <vt:lpstr>М.В.Ломоносов-  человек энциклопедических знаний</vt:lpstr>
      <vt:lpstr>Презентация PowerPoint</vt:lpstr>
      <vt:lpstr>Славяно-греческая академия</vt:lpstr>
      <vt:lpstr>Учёба в Германии</vt:lpstr>
      <vt:lpstr>Работа в Петербургской Академии</vt:lpstr>
      <vt:lpstr>Закон сохранения материи </vt:lpstr>
      <vt:lpstr>Исследования в области физики </vt:lpstr>
      <vt:lpstr>Физика атмосферных явлений </vt:lpstr>
      <vt:lpstr>Астрономические открытия</vt:lpstr>
      <vt:lpstr>Минералогия</vt:lpstr>
      <vt:lpstr>Возглавляет Географический департамент Академии наук </vt:lpstr>
      <vt:lpstr>Крупнейший историк  своего времени </vt:lpstr>
      <vt:lpstr>Производство цветных стёкол </vt:lpstr>
      <vt:lpstr>Мозаика М.В. Ломоносова </vt:lpstr>
      <vt:lpstr>Литература </vt:lpstr>
      <vt:lpstr>Крылатые фразы </vt:lpstr>
      <vt:lpstr>Математика</vt:lpstr>
      <vt:lpstr>Великий русский просветитель </vt:lpstr>
      <vt:lpstr>Могила Ломоносова  в Александро-Невской лавре</vt:lpstr>
      <vt:lpstr>Презентация PowerPoint</vt:lpstr>
      <vt:lpstr>Имя Ломоносова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Ломоносов Михаил Васильевич</dc:title>
  <dc:creator>Догадова Н. А. </dc:creator>
  <cp:lastModifiedBy>User</cp:lastModifiedBy>
  <cp:revision>19</cp:revision>
  <dcterms:created xsi:type="dcterms:W3CDTF">2012-01-02T18:53:12Z</dcterms:created>
  <dcterms:modified xsi:type="dcterms:W3CDTF">2018-02-21T07:52:23Z</dcterms:modified>
</cp:coreProperties>
</file>