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7" r:id="rId4"/>
    <p:sldId id="259" r:id="rId5"/>
    <p:sldId id="258" r:id="rId6"/>
    <p:sldId id="260" r:id="rId7"/>
    <p:sldId id="267" r:id="rId8"/>
    <p:sldId id="268" r:id="rId9"/>
    <p:sldId id="262" r:id="rId10"/>
    <p:sldId id="269" r:id="rId11"/>
    <p:sldId id="271" r:id="rId12"/>
    <p:sldId id="270" r:id="rId13"/>
    <p:sldId id="272" r:id="rId14"/>
    <p:sldId id="273" r:id="rId15"/>
    <p:sldId id="264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1963C78-4330-4CA7-BF70-5E460D32838F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9534AB3-4D1E-4520-855B-61110D1B1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91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5511A2-48E9-464A-8AA2-A75F67F28DA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D956-7EED-4D47-A30E-A76C3CBA3B57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30FD-9BA6-4899-B477-61CE5F18E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8C20-3B7E-4A6E-98A6-955511B6B03E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DCEC-278D-434F-A53E-1C3738F82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F6D0-58E9-4326-BDCE-B4E0AFF12221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6D40-BC23-4F43-844E-03F8302F1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3AB8-AC01-4602-BF24-9F1A424BE2C2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1004-DDBE-4AC1-9D93-0A2AC57F1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8C4C-253C-402E-B3B5-79C9192E19D9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8F70-EC59-4092-B97C-CAB78DB89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3A9A-473C-4590-B957-393034947326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48B8-9BDE-4CAC-8C21-1FFBCC6F0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8E7E-1751-4B80-97DC-3BB955C11A8C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C249-DF61-44A8-8238-53C42D506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DBCB-875D-4F85-BBC3-2AF6A3102C4D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3B38-A2CB-4A81-929D-C41F4BFFE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4A21-059A-4778-83AE-C74984219B6F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DC95-F9FC-4D7D-A78E-2BC2D06CF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DB0E2-AC42-42C1-8110-07A39E567A3C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8420-4EE1-4411-8436-500F1D8E2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CB69-007A-4F55-89DB-9E914D8A7DFA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175B-8D3C-4BB4-9269-D80F096A9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5BAC845-ADEB-49D0-BFF0-169DC9C512DF}" type="datetime1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68C415C-4138-409B-AA08-FAE72F33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0" y="2819400"/>
            <a:ext cx="9099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charset="0"/>
              </a:rPr>
              <a:t>Инструктаж по технике безопасности </a:t>
            </a:r>
          </a:p>
          <a:p>
            <a:pPr algn="ctr"/>
            <a:r>
              <a:rPr lang="ru-RU" sz="4000" b="1">
                <a:latin typeface="Calibri" charset="0"/>
              </a:rPr>
              <a:t>на уроках физической культуры</a:t>
            </a:r>
            <a:endParaRPr lang="en-US" sz="4000" b="1">
              <a:latin typeface="Calibri" charset="0"/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65263" y="5118100"/>
            <a:ext cx="72882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Шлёнская Алёна Владимировна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Томск,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01613" y="1001713"/>
            <a:ext cx="8740775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charset="0"/>
              </a:rPr>
              <a:t>II. Требования безопасности перед началом занятий.</a:t>
            </a:r>
            <a:endParaRPr lang="ru-RU">
              <a:latin typeface="Calibri" charset="0"/>
            </a:endParaRPr>
          </a:p>
          <a:p>
            <a:r>
              <a:rPr lang="ru-RU" b="1">
                <a:solidFill>
                  <a:srgbClr val="FF0000"/>
                </a:solidFill>
                <a:latin typeface="Calibri" charset="0"/>
              </a:rPr>
              <a:t>Учащийся должен:</a:t>
            </a:r>
          </a:p>
          <a:p>
            <a:r>
              <a:rPr lang="ru-RU">
                <a:latin typeface="Calibri" charset="0"/>
              </a:rPr>
              <a:t>- переодеться в раздевалке, надеть на себя спортивную форму и обувь;</a:t>
            </a:r>
          </a:p>
          <a:p>
            <a:r>
              <a:rPr lang="ru-RU">
                <a:latin typeface="Calibri" charset="0"/>
              </a:rPr>
              <a:t>- снять с себя предметы, представляющие опасность для других занимающихся (часы, серёжки и т.д.);</a:t>
            </a:r>
          </a:p>
          <a:p>
            <a:r>
              <a:rPr lang="ru-RU">
                <a:latin typeface="Calibri" charset="0"/>
              </a:rPr>
              <a:t>- убрать из карманов спортивной формы колющие и другие посторонние предметы;</a:t>
            </a:r>
          </a:p>
          <a:p>
            <a:r>
              <a:rPr lang="ru-RU">
                <a:latin typeface="Calibri" charset="0"/>
              </a:rPr>
              <a:t>- организованно выйти с учителем через центральный выход здания или запасный выход спортзала на место проведения занятий;</a:t>
            </a:r>
          </a:p>
          <a:p>
            <a:r>
              <a:rPr lang="ru-RU">
                <a:latin typeface="Calibri" charset="0"/>
              </a:rPr>
              <a:t>- под руководством учителя подготовить инвентарь и оборудование, необходимые для проведения занятий;</a:t>
            </a:r>
          </a:p>
          <a:p>
            <a:r>
              <a:rPr lang="ru-RU">
                <a:latin typeface="Calibri" charset="0"/>
              </a:rPr>
              <a:t>- убрать в безопасное место инвентарь, который не будет использоваться на занятии;</a:t>
            </a:r>
          </a:p>
          <a:p>
            <a:r>
              <a:rPr lang="ru-RU">
                <a:latin typeface="Calibri" charset="0"/>
              </a:rPr>
              <a:t>- под руководством учителя инвентарь, необходимый для проведения занятий, переносить к месту занятий в специальных приспособлениях;</a:t>
            </a:r>
          </a:p>
          <a:p>
            <a:r>
              <a:rPr lang="ru-RU">
                <a:latin typeface="Calibri" charset="0"/>
              </a:rPr>
              <a:t>- по распоряжению учителя убрать посторонние предметы с беговой дорожки, ямы для прыжков и т.д.;</a:t>
            </a:r>
          </a:p>
          <a:p>
            <a:r>
              <a:rPr lang="ru-RU">
                <a:latin typeface="Calibri" charset="0"/>
              </a:rPr>
              <a:t>- по команде учителя встать в строй для общего построения.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169" y="447339"/>
            <a:ext cx="7446524" cy="5909311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40000"/>
                <a:lumOff val="60000"/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latin typeface="Calibri" charset="0"/>
              </a:rPr>
              <a:t>III. Требования безопасности во время проведения занятий.</a:t>
            </a:r>
            <a:endParaRPr lang="en-US" b="1" i="1">
              <a:latin typeface="Calibri" charset="0"/>
            </a:endParaRPr>
          </a:p>
          <a:p>
            <a:pPr>
              <a:defRPr/>
            </a:pPr>
            <a:endParaRPr lang="ru-RU">
              <a:latin typeface="Calibri" charset="0"/>
            </a:endParaRPr>
          </a:p>
          <a:p>
            <a:pPr>
              <a:defRPr/>
            </a:pPr>
            <a:r>
              <a:rPr lang="ru-RU">
                <a:latin typeface="Calibri" charset="0"/>
              </a:rPr>
              <a:t>Занятия проводятся на ровном нескользком грунте под руководством учителя физкультуры.</a:t>
            </a:r>
          </a:p>
          <a:p>
            <a:pPr>
              <a:defRPr/>
            </a:pPr>
            <a:r>
              <a:rPr lang="ru-RU" b="1">
                <a:solidFill>
                  <a:srgbClr val="FF0000"/>
                </a:solidFill>
                <a:latin typeface="Calibri" charset="0"/>
              </a:rPr>
              <a:t>Учитель обязан:</a:t>
            </a:r>
          </a:p>
          <a:p>
            <a:pPr>
              <a:defRPr/>
            </a:pPr>
            <a:r>
              <a:rPr lang="ru-RU">
                <a:latin typeface="Calibri" charset="0"/>
              </a:rPr>
              <a:t>- следить за выполнением учащимися инструкций, правил поведения на уроке физкультуры и принимать решение об отстранении учащихся от участия в учебном процессе за грубое или систематическое их нарушение.</a:t>
            </a:r>
          </a:p>
          <a:p>
            <a:pPr>
              <a:defRPr/>
            </a:pPr>
            <a:r>
              <a:rPr lang="ru-RU" b="1">
                <a:solidFill>
                  <a:srgbClr val="FF0000"/>
                </a:solidFill>
                <a:latin typeface="Calibri" charset="0"/>
              </a:rPr>
              <a:t>Учащийся должен:</a:t>
            </a:r>
          </a:p>
          <a:p>
            <a:pPr>
              <a:defRPr/>
            </a:pPr>
            <a:r>
              <a:rPr lang="ru-RU">
                <a:latin typeface="Calibri" charset="0"/>
              </a:rPr>
              <a:t>- внимательно слушать объяснения упражнений и правильно их выполнять;</a:t>
            </a:r>
          </a:p>
          <a:p>
            <a:pPr>
              <a:defRPr/>
            </a:pPr>
            <a:r>
              <a:rPr lang="ru-RU">
                <a:latin typeface="Calibri" charset="0"/>
              </a:rPr>
              <a:t>- брать спортивный инвентарь и выполнять упражнения с разрешения учителя;</a:t>
            </a:r>
          </a:p>
          <a:p>
            <a:pPr>
              <a:defRPr/>
            </a:pPr>
            <a:r>
              <a:rPr lang="ru-RU">
                <a:latin typeface="Calibri" charset="0"/>
              </a:rPr>
              <a:t>- выполнять упражнения только на исправном оборудовании;</a:t>
            </a:r>
          </a:p>
          <a:p>
            <a:pPr>
              <a:defRPr/>
            </a:pPr>
            <a:r>
              <a:rPr lang="ru-RU">
                <a:latin typeface="Calibri" charset="0"/>
              </a:rPr>
              <a:t>- при выполнении упражнений потоком соблюдать достаточные интервал и дистанцию;</a:t>
            </a:r>
          </a:p>
          <a:p>
            <a:pPr>
              <a:defRPr/>
            </a:pPr>
            <a:r>
              <a:rPr lang="ru-RU">
                <a:latin typeface="Calibri" charset="0"/>
              </a:rPr>
              <a:t>- быть внимательным при перемещениях по спортивной площадке: не мешать другим, не ставить подножек, избегать столкновений;</a:t>
            </a:r>
          </a:p>
          <a:p>
            <a:pPr>
              <a:defRPr/>
            </a:pPr>
            <a:r>
              <a:rPr lang="ru-RU">
                <a:latin typeface="Calibri" charset="0"/>
              </a:rPr>
              <a:t>- не покидать территорию спортивной площадки без разрешения.</a:t>
            </a:r>
          </a:p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025" y="1111134"/>
            <a:ext cx="7403235" cy="3970318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60000"/>
                <a:lumOff val="40000"/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i="1">
                <a:latin typeface="Calibri" charset="0"/>
              </a:rPr>
              <a:t>IV. Требования безопасности при несчастных случаях и экстремальных ситуациях.</a:t>
            </a:r>
            <a:endParaRPr lang="ru-RU">
              <a:latin typeface="Calibri" charset="0"/>
            </a:endParaRPr>
          </a:p>
          <a:p>
            <a:pPr algn="just">
              <a:defRPr/>
            </a:pPr>
            <a:r>
              <a:rPr lang="ru-RU" b="1">
                <a:solidFill>
                  <a:srgbClr val="FF0000"/>
                </a:solidFill>
                <a:latin typeface="Calibri" charset="0"/>
              </a:rPr>
              <a:t>Учащийся должен:</a:t>
            </a:r>
          </a:p>
          <a:p>
            <a:pPr algn="just">
              <a:defRPr/>
            </a:pPr>
            <a:r>
              <a:rPr lang="ru-RU">
                <a:latin typeface="Calibri" charset="0"/>
              </a:rPr>
              <a:t>- при получении травмы или ухудшения самочувствия прекратить занятия и поставить в известность учителя физкультуры;</a:t>
            </a:r>
          </a:p>
          <a:p>
            <a:pPr algn="just">
              <a:defRPr/>
            </a:pPr>
            <a:r>
              <a:rPr lang="ru-RU">
                <a:latin typeface="Calibri" charset="0"/>
              </a:rPr>
              <a:t>- с помощью учителя оказать травмированному первую медицинскую помощь, при необходимости доставить его в больницу или вызвать «скорую помощь»;</a:t>
            </a:r>
          </a:p>
          <a:p>
            <a:pPr algn="just">
              <a:defRPr/>
            </a:pPr>
            <a:r>
              <a:rPr lang="ru-RU">
                <a:latin typeface="Calibri" charset="0"/>
              </a:rPr>
              <a:t>- при возникновении пожара в спортзале немедленно прекратить занятие, организованно, под руководством учителя покинуть место проведения занятия через запасные выходы согласно плану эвакуации;</a:t>
            </a:r>
          </a:p>
          <a:p>
            <a:pPr algn="just">
              <a:defRPr/>
            </a:pPr>
            <a:r>
              <a:rPr lang="ru-RU">
                <a:latin typeface="Calibri" charset="0"/>
              </a:rPr>
              <a:t>- по распоряжению учителя поставить в известность администрацию учебного заведения и сообщить о пожаре в пожарную часть.</a:t>
            </a:r>
          </a:p>
          <a:p>
            <a:pPr algn="just">
              <a:buFontTx/>
              <a:buChar char="-"/>
              <a:defRPr/>
            </a:pPr>
            <a:r>
              <a:rPr lang="ru-RU">
                <a:latin typeface="Calibri" charset="0"/>
              </a:rPr>
              <a:t>вымыть с мылом руки.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01" y="865821"/>
            <a:ext cx="5873517" cy="3139321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2">
                <a:lumMod val="60000"/>
                <a:lumOff val="40000"/>
                <a:alpha val="75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>
                <a:latin typeface="Calibri" charset="0"/>
              </a:rPr>
              <a:t>V. Требования безопасности по окончании занятий.</a:t>
            </a:r>
            <a:endParaRPr lang="ru-RU" sz="2000">
              <a:latin typeface="Calibri" charset="0"/>
            </a:endParaRPr>
          </a:p>
          <a:p>
            <a:pPr>
              <a:defRPr/>
            </a:pPr>
            <a:r>
              <a:rPr lang="ru-RU" sz="2000" b="1">
                <a:solidFill>
                  <a:srgbClr val="FF0000"/>
                </a:solidFill>
                <a:latin typeface="Calibri" charset="0"/>
              </a:rPr>
              <a:t>Учащийся должен:</a:t>
            </a:r>
          </a:p>
          <a:p>
            <a:pPr>
              <a:defRPr/>
            </a:pPr>
            <a:r>
              <a:rPr lang="ru-RU" sz="2000">
                <a:latin typeface="Calibri" charset="0"/>
              </a:rPr>
              <a:t>- под руководством учителя убрать спортивный инвентарь  в места его хранения;</a:t>
            </a:r>
          </a:p>
          <a:p>
            <a:pPr>
              <a:defRPr/>
            </a:pPr>
            <a:r>
              <a:rPr lang="ru-RU" sz="2000">
                <a:latin typeface="Calibri" charset="0"/>
              </a:rPr>
              <a:t>- организованно покинуть место проведения занятия;</a:t>
            </a:r>
          </a:p>
          <a:p>
            <a:pPr>
              <a:defRPr/>
            </a:pPr>
            <a:r>
              <a:rPr lang="ru-RU" sz="2000">
                <a:latin typeface="Calibri" charset="0"/>
              </a:rPr>
              <a:t>- переодеться в раздевалке, снять спортивный костюм и спортивную обувь;</a:t>
            </a:r>
          </a:p>
          <a:p>
            <a:pPr>
              <a:defRPr/>
            </a:pPr>
            <a:endParaRPr lang="en-US">
              <a:latin typeface="Calibri" charset="0"/>
            </a:endParaRPr>
          </a:p>
        </p:txBody>
      </p:sp>
      <p:pic>
        <p:nvPicPr>
          <p:cNvPr id="14341" name="Picture 4" descr="mississauga sports summer camp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7550" y="4005263"/>
            <a:ext cx="33464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158875" y="339725"/>
            <a:ext cx="6443663" cy="464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1.Бальсевич В.К. Концепция альтернативных форм организации физического воспитания детей и молодежи //Физическая культура: воспитание, образование, тренировка, 1996 , № 1. – С. 37-40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Велитченко В.К. Физкультура без травм. М.: Просвещение, 1993. – 128 с.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3.Воронцов И.М. Закономерности физического развития детей и методы его оценки. Учебно – методическое пособие. - Л., 1996г. – 40 с.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Грачев О.К. Физическая культура: Учебное пособие / Под ред. Доцента Е.В.Харламова. - М.: ИКЦ «Март», 2005. - 464 с.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5.Гуссмов А.Х. Физкультурно-оздоровительная группа. - М.: «ФиС». 2000 -190 с.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Залетаев И.П, Муравьев В.А. Анализ проведения урока физкультуры: М.: СпортАкадемПресс, 2002. - 92 с.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Квартовкин К.К., Мандриков В.Б. Первая доврачебная помощь при спортивных травмах, внезапных заболеваниях и воздействии других неблагоприятных факторов: Методические рекомендации. Волгоград: ВМА, 1997.- с. 16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Муравьев В.А., Созинова Н.А. Техника безопасности на уроках физической культуры. - М., 2001. – 96 с.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9.Погадаев Г.И. Настольная книга учителя физической культуры. 2-е изд., перераб. и доп. - М.: Физкультура и спорт, 2000. - 496 с.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10.Теория и методика физической культуры: Учебник / Под.ред. Проф.Ю.Ф. Курамшина- 2-е изд., испр. - М.: Советский спорт, 2004. – 401 с.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11.Холодов Ж.К., Кузнецов В.С. Теория физического воспитания и спорта: Учеб.пособие. М.: Изд. центр «Академия», 2000. - 480 с.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497138" y="3514725"/>
            <a:ext cx="4195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charset="0"/>
              </a:rPr>
              <a:t>Спасибо за внимание!</a:t>
            </a:r>
            <a:endParaRPr lang="en-US" sz="3200" b="1">
              <a:solidFill>
                <a:srgbClr val="FF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374650" y="2322513"/>
            <a:ext cx="83994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charset="0"/>
              </a:rPr>
              <a:t>Вводный инструктаж по мерам безопасности для учащихся по предмету «Физическая культура»</a:t>
            </a:r>
            <a:endParaRPr lang="ru-RU">
              <a:latin typeface="Calibri" charset="0"/>
            </a:endParaRPr>
          </a:p>
          <a:p>
            <a:r>
              <a:rPr lang="ru-RU">
                <a:latin typeface="Calibri" charset="0"/>
              </a:rPr>
              <a:t>I.Общие требования безопасности.</a:t>
            </a:r>
          </a:p>
          <a:p>
            <a:r>
              <a:rPr lang="ru-RU">
                <a:latin typeface="Calibri" charset="0"/>
              </a:rPr>
              <a:t>II. Требования безопасности перед началом занятий.</a:t>
            </a:r>
          </a:p>
          <a:p>
            <a:r>
              <a:rPr lang="ru-RU">
                <a:latin typeface="Calibri" charset="0"/>
              </a:rPr>
              <a:t>III. Требования безопасности во время занятий.</a:t>
            </a:r>
          </a:p>
          <a:p>
            <a:r>
              <a:rPr lang="ru-RU">
                <a:latin typeface="Calibri" charset="0"/>
              </a:rPr>
              <a:t>IV. Требования безопасности при несчастных случаях и экстремальных ситуациях.</a:t>
            </a:r>
          </a:p>
          <a:p>
            <a:r>
              <a:rPr lang="ru-RU">
                <a:latin typeface="Calibri" charset="0"/>
              </a:rPr>
              <a:t>V. Требования безопасности по окончании занятий.</a:t>
            </a:r>
          </a:p>
          <a:p>
            <a:r>
              <a:rPr lang="ru-RU">
                <a:latin typeface="Calibri" charset="0"/>
              </a:rPr>
              <a:t> </a:t>
            </a:r>
          </a:p>
          <a:p>
            <a:pPr algn="ctr"/>
            <a:r>
              <a:rPr lang="ru-RU" b="1">
                <a:latin typeface="Calibri" charset="0"/>
              </a:rPr>
              <a:t>Инструкция по  мерам безопасности при занятиях на открытых спортивных площадках</a:t>
            </a:r>
          </a:p>
          <a:p>
            <a:r>
              <a:rPr lang="en-US">
                <a:latin typeface="Calibri" charset="0"/>
              </a:rPr>
              <a:t>I. </a:t>
            </a:r>
            <a:r>
              <a:rPr lang="ru-RU">
                <a:latin typeface="Calibri" charset="0"/>
              </a:rPr>
              <a:t>Общие требования безопасности.</a:t>
            </a:r>
          </a:p>
          <a:p>
            <a:r>
              <a:rPr lang="ru-RU">
                <a:latin typeface="Calibri" charset="0"/>
              </a:rPr>
              <a:t>II. Требования безопасности перед началом занятий.</a:t>
            </a:r>
          </a:p>
          <a:p>
            <a:r>
              <a:rPr lang="ru-RU">
                <a:latin typeface="Calibri" charset="0"/>
              </a:rPr>
              <a:t>III. Требования безопасности во время занятий.</a:t>
            </a:r>
          </a:p>
          <a:p>
            <a:r>
              <a:rPr lang="ru-RU">
                <a:latin typeface="Calibri" charset="0"/>
              </a:rPr>
              <a:t>IV. Требования безопасности при несчастных случаях и экстремальных ситуациях.</a:t>
            </a:r>
          </a:p>
          <a:p>
            <a:r>
              <a:rPr lang="ru-RU">
                <a:latin typeface="Calibri" charset="0"/>
              </a:rPr>
              <a:t>V. Требования безопасности по окончании занятий.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374650" y="1573213"/>
            <a:ext cx="94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charset="0"/>
              </a:rPr>
              <a:t>План:</a:t>
            </a:r>
            <a:endParaRPr lang="en-US" sz="24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82575" y="2398713"/>
            <a:ext cx="85947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Calibri" charset="0"/>
              </a:rPr>
              <a:t>  </a:t>
            </a:r>
            <a:r>
              <a:rPr lang="ru-RU">
                <a:latin typeface="Calibri" charset="0"/>
              </a:rPr>
              <a:t>Проблеме соблюдения техники безопасности на уроках физической культуры, несомненно, отводится одно из важных мест в системе организации учебно-воспитательного процесса учащихся. Следуя общепринятым нормам и стандартам, учитель физкультуры должен всегда четко знать инструкцию по технике безопасности. </a:t>
            </a:r>
          </a:p>
          <a:p>
            <a:pPr algn="just"/>
            <a:r>
              <a:rPr lang="en-US">
                <a:latin typeface="Calibri" charset="0"/>
              </a:rPr>
              <a:t>  </a:t>
            </a:r>
            <a:r>
              <a:rPr lang="ru-RU">
                <a:latin typeface="Calibri" charset="0"/>
              </a:rPr>
              <a:t>Учителя физкультуры и учащиеся обязаны соблюдать нормы и правила безопасности на занятиях физической культуры и спортом, спортивных соревнований и физкультурно-спортивных зрелищных мероприятий. Руководство учебного заведения обязано обеспечить соответствие нормативам безопасности спортивный зал, открытую спортивную площадку, а также спортивный инвентарь и любое дополнительное оборудование использующееся на уроках. В случае если преподаватель физкультуры обнаружил несоответствие каких-либо объектов, связанных с занятиями, установленным нормам, он должен незамедлительно уведомить об этом руководство учебного заведения и прекратить использовать их в уроках до устранения 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350" y="0"/>
            <a:ext cx="2419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1600" y="158750"/>
            <a:ext cx="6781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charset="0"/>
              </a:rPr>
              <a:t>I.Общие требования безопасности.</a:t>
            </a:r>
            <a:endParaRPr lang="ru-RU">
              <a:latin typeface="Calibri" charset="0"/>
            </a:endParaRPr>
          </a:p>
          <a:p>
            <a:endParaRPr lang="ru-RU" b="1">
              <a:solidFill>
                <a:srgbClr val="FF0000"/>
              </a:solidFill>
              <a:latin typeface="Calibri" charset="0"/>
            </a:endParaRPr>
          </a:p>
          <a:p>
            <a:r>
              <a:rPr lang="ru-RU" b="1">
                <a:solidFill>
                  <a:srgbClr val="FF0000"/>
                </a:solidFill>
                <a:latin typeface="Calibri" charset="0"/>
              </a:rPr>
              <a:t>Учащийся должен:</a:t>
            </a:r>
          </a:p>
          <a:p>
            <a:r>
              <a:rPr lang="ru-RU">
                <a:latin typeface="Calibri" charset="0"/>
              </a:rPr>
              <a:t>- пройти медицинский осмотр и заниматься в той медицинской группе, к которой он относится по состоянию здоровья;</a:t>
            </a:r>
          </a:p>
          <a:p>
            <a:r>
              <a:rPr lang="ru-RU">
                <a:latin typeface="Calibri" charset="0"/>
              </a:rPr>
              <a:t>- иметь опрятную спортивную форму (трусы, майку, футболку, спортивный костюм, трико, чистую обувь – кеды, кроссовки), соответствующую погодным условиям и теме проведения занятия;</a:t>
            </a:r>
          </a:p>
          <a:p>
            <a:r>
              <a:rPr lang="ru-RU">
                <a:latin typeface="Calibri" charset="0"/>
              </a:rPr>
              <a:t>- выходить из раздевалки по первому требованию учителя;</a:t>
            </a:r>
          </a:p>
          <a:p>
            <a:r>
              <a:rPr lang="ru-RU">
                <a:latin typeface="Calibri" charset="0"/>
              </a:rPr>
              <a:t>- после болезни предоставить учителю справку от врача;</a:t>
            </a:r>
          </a:p>
          <a:p>
            <a:r>
              <a:rPr lang="ru-RU">
                <a:latin typeface="Calibri" charset="0"/>
              </a:rPr>
              <a:t>- присутствовать на уроке в случае освобождения врачом от занятий после болезни;</a:t>
            </a:r>
          </a:p>
          <a:p>
            <a:r>
              <a:rPr lang="ru-RU">
                <a:latin typeface="Calibri" charset="0"/>
              </a:rPr>
              <a:t>- бережно относиться к спортивному инвентарю и оборудованию  и использовать его по назначению;</a:t>
            </a:r>
          </a:p>
          <a:p>
            <a:r>
              <a:rPr lang="ru-RU">
                <a:latin typeface="Calibri" charset="0"/>
              </a:rPr>
              <a:t>- иметь коротко остриженные ногти;</a:t>
            </a:r>
          </a:p>
          <a:p>
            <a:r>
              <a:rPr lang="ru-RU">
                <a:latin typeface="Calibri" charset="0"/>
              </a:rPr>
              <a:t>- знать и выполнять инструкцию по мерам безопасности.</a:t>
            </a:r>
          </a:p>
          <a:p>
            <a:r>
              <a:rPr lang="ru-RU" b="1">
                <a:solidFill>
                  <a:srgbClr val="FF0000"/>
                </a:solidFill>
                <a:latin typeface="Calibri" charset="0"/>
              </a:rPr>
              <a:t>Учащимся нельзя:</a:t>
            </a:r>
          </a:p>
          <a:p>
            <a:r>
              <a:rPr lang="ru-RU">
                <a:latin typeface="Calibri" charset="0"/>
              </a:rPr>
              <a:t>- резко открывать двери и виснуть на них, выключать свет, трогать плафоны в раздевалке, спортивном зале;</a:t>
            </a:r>
          </a:p>
          <a:p>
            <a:r>
              <a:rPr lang="ru-RU">
                <a:latin typeface="Calibri" charset="0"/>
              </a:rPr>
              <a:t>- вставлять в розетки посторонние предметы;</a:t>
            </a:r>
          </a:p>
          <a:p>
            <a:r>
              <a:rPr lang="ru-RU">
                <a:latin typeface="Calibri" charset="0"/>
              </a:rPr>
              <a:t>- пить холодную воду до и после урока;</a:t>
            </a:r>
          </a:p>
          <a:p>
            <a:r>
              <a:rPr lang="ru-RU">
                <a:latin typeface="Calibri" charset="0"/>
              </a:rPr>
              <a:t>- заниматься на непросохшей площадке, скользком и неровном грунте.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hysicalEduc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3448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08400" y="476250"/>
            <a:ext cx="522446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charset="0"/>
              </a:rPr>
              <a:t>II. Требования безопасности перед началом занятий.</a:t>
            </a:r>
            <a:endParaRPr lang="en-US" b="1" i="1">
              <a:latin typeface="Calibri" charset="0"/>
            </a:endParaRPr>
          </a:p>
          <a:p>
            <a:endParaRPr lang="ru-RU">
              <a:latin typeface="Calibri" charset="0"/>
            </a:endParaRPr>
          </a:p>
          <a:p>
            <a:r>
              <a:rPr lang="ru-RU" b="1">
                <a:solidFill>
                  <a:srgbClr val="FF0000"/>
                </a:solidFill>
                <a:latin typeface="Calibri" charset="0"/>
              </a:rPr>
              <a:t>Учащийся должен:</a:t>
            </a:r>
          </a:p>
          <a:p>
            <a:r>
              <a:rPr lang="ru-RU">
                <a:latin typeface="Calibri" charset="0"/>
              </a:rPr>
              <a:t>- переодеться в раздевалке, надеть на себя спортивную форму и обувь;</a:t>
            </a:r>
          </a:p>
          <a:p>
            <a:r>
              <a:rPr lang="ru-RU">
                <a:latin typeface="Calibri" charset="0"/>
              </a:rPr>
              <a:t>- снять с себя предметы, представляющие опасность для других занимающихся (серьги, часы, браслеты и т.д.);</a:t>
            </a:r>
          </a:p>
          <a:p>
            <a:r>
              <a:rPr lang="ru-RU">
                <a:latin typeface="Calibri" charset="0"/>
              </a:rPr>
              <a:t>- убрать из карманов спортивной формы колющиеся и другие посторонние предметы;</a:t>
            </a:r>
          </a:p>
          <a:p>
            <a:r>
              <a:rPr lang="ru-RU">
                <a:latin typeface="Calibri" charset="0"/>
              </a:rPr>
              <a:t>- под руководством учителя приготовить инвентарь и оборудование, необходимые для проведения занятия;</a:t>
            </a:r>
          </a:p>
          <a:p>
            <a:r>
              <a:rPr lang="ru-RU">
                <a:latin typeface="Calibri" charset="0"/>
              </a:rPr>
              <a:t>- с разрешения учителя выходить на место проведения занятия;</a:t>
            </a:r>
          </a:p>
          <a:p>
            <a:r>
              <a:rPr lang="ru-RU">
                <a:latin typeface="Calibri" charset="0"/>
              </a:rPr>
              <a:t>- по команде учителя встать в строй для общего построения.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641600" y="346075"/>
            <a:ext cx="6234113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charset="0"/>
              </a:rPr>
              <a:t>III. Требования безопасности во время занятий.</a:t>
            </a:r>
            <a:endParaRPr lang="ru-RU">
              <a:latin typeface="Calibri" charset="0"/>
            </a:endParaRPr>
          </a:p>
          <a:p>
            <a:endParaRPr lang="ru-RU" b="1">
              <a:solidFill>
                <a:srgbClr val="FF0000"/>
              </a:solidFill>
              <a:latin typeface="Calibri" charset="0"/>
            </a:endParaRPr>
          </a:p>
          <a:p>
            <a:r>
              <a:rPr lang="ru-RU" b="1">
                <a:solidFill>
                  <a:srgbClr val="FF0000"/>
                </a:solidFill>
                <a:latin typeface="Calibri" charset="0"/>
              </a:rPr>
              <a:t>Учащийся должен:</a:t>
            </a:r>
          </a:p>
          <a:p>
            <a:r>
              <a:rPr lang="ru-RU">
                <a:latin typeface="Calibri" charset="0"/>
              </a:rPr>
              <a:t>- внимательно слушать и чётко выполнять задания учителя;</a:t>
            </a:r>
          </a:p>
          <a:p>
            <a:r>
              <a:rPr lang="ru-RU">
                <a:latin typeface="Calibri" charset="0"/>
              </a:rPr>
              <a:t>- брать спортивный инвентарь и выполнять упражнения с разрешения учителя;</a:t>
            </a:r>
          </a:p>
          <a:p>
            <a:r>
              <a:rPr lang="ru-RU">
                <a:latin typeface="Calibri" charset="0"/>
              </a:rPr>
              <a:t>- во время передвижений смотреть вперёд, соблюдать достаточные интервал и дистанцию, избегать столкновений;</a:t>
            </a:r>
          </a:p>
          <a:p>
            <a:r>
              <a:rPr lang="ru-RU">
                <a:latin typeface="Calibri" charset="0"/>
              </a:rPr>
              <a:t>- выполнять упражнения с исправным инвентарём и заниматься на исправном оборудовании.</a:t>
            </a:r>
          </a:p>
          <a:p>
            <a:r>
              <a:rPr lang="ru-RU" b="1">
                <a:solidFill>
                  <a:srgbClr val="FF0000"/>
                </a:solidFill>
                <a:latin typeface="Calibri" charset="0"/>
              </a:rPr>
              <a:t>Учащимся нельзя:</a:t>
            </a:r>
          </a:p>
          <a:p>
            <a:r>
              <a:rPr lang="ru-RU">
                <a:latin typeface="Calibri" charset="0"/>
              </a:rPr>
              <a:t>- покидать место проведения занятия без разрешения учителя;</a:t>
            </a:r>
          </a:p>
          <a:p>
            <a:r>
              <a:rPr lang="ru-RU">
                <a:latin typeface="Calibri" charset="0"/>
              </a:rPr>
              <a:t>- толкаться, ставить подножки в строю и движении;</a:t>
            </a:r>
          </a:p>
          <a:p>
            <a:r>
              <a:rPr lang="ru-RU">
                <a:latin typeface="Calibri" charset="0"/>
              </a:rPr>
              <a:t>- залезать на баскетбольные формы, виснуть на кольцах;</a:t>
            </a:r>
          </a:p>
          <a:p>
            <a:r>
              <a:rPr lang="ru-RU">
                <a:latin typeface="Calibri" charset="0"/>
              </a:rPr>
              <a:t>- жевать жевательную резинку;</a:t>
            </a:r>
          </a:p>
          <a:p>
            <a:r>
              <a:rPr lang="ru-RU">
                <a:latin typeface="Calibri" charset="0"/>
              </a:rPr>
              <a:t>- мешать и отвлекать при объяснении заданий и выполнении упражнений;</a:t>
            </a:r>
          </a:p>
          <a:p>
            <a:r>
              <a:rPr lang="ru-RU">
                <a:latin typeface="Calibri" charset="0"/>
              </a:rPr>
              <a:t>- выполнять упражнения с влажными ладонями;</a:t>
            </a:r>
          </a:p>
          <a:p>
            <a:r>
              <a:rPr lang="ru-RU">
                <a:latin typeface="Calibri" charset="0"/>
              </a:rPr>
              <a:t>- резко изменять направление своего движения.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first-aid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0" y="3986213"/>
            <a:ext cx="365442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first-aid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9475" y="1835150"/>
            <a:ext cx="31178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ambulan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4638"/>
            <a:ext cx="29479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emergenc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0850" y="230188"/>
            <a:ext cx="1620838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260350" y="360363"/>
            <a:ext cx="56991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charset="0"/>
              </a:rPr>
              <a:t> </a:t>
            </a:r>
            <a:r>
              <a:rPr lang="ru-RU" b="1" i="1">
                <a:latin typeface="Calibri" charset="0"/>
              </a:rPr>
              <a:t>IV. Требования безопасности при несчастных случаях и экстремальных ситуациях.</a:t>
            </a:r>
            <a:endParaRPr lang="en-US" b="1" i="1">
              <a:latin typeface="Calibri" charset="0"/>
            </a:endParaRPr>
          </a:p>
          <a:p>
            <a:endParaRPr lang="ru-RU">
              <a:latin typeface="Calibri" charset="0"/>
            </a:endParaRPr>
          </a:p>
          <a:p>
            <a:r>
              <a:rPr lang="ru-RU" b="1">
                <a:solidFill>
                  <a:srgbClr val="FF0000"/>
                </a:solidFill>
                <a:latin typeface="Calibri" charset="0"/>
              </a:rPr>
              <a:t>Учащийся должен:</a:t>
            </a:r>
          </a:p>
          <a:p>
            <a:r>
              <a:rPr lang="ru-RU">
                <a:latin typeface="Calibri" charset="0"/>
              </a:rPr>
              <a:t>- при получении травмы или ухудшения самочувствия прекратить занятия и поставить в известность учителя физкультуры;</a:t>
            </a:r>
          </a:p>
          <a:p>
            <a:r>
              <a:rPr lang="ru-RU">
                <a:latin typeface="Calibri" charset="0"/>
              </a:rPr>
              <a:t>- с помощью учителя оказать травмированному первую медицинскую помощь, при необходимости доставить его в больницу или вызвать «скорую помощь»;</a:t>
            </a:r>
          </a:p>
          <a:p>
            <a:r>
              <a:rPr lang="ru-RU">
                <a:latin typeface="Calibri" charset="0"/>
              </a:rPr>
              <a:t>- при возникновении пожара в спортзале немедленно прекратить занятие, организованно, под руководством учителя покинуть место проведения занятия через запасные выходы согласно плану эвакуации;</a:t>
            </a:r>
          </a:p>
          <a:p>
            <a:r>
              <a:rPr lang="ru-RU">
                <a:latin typeface="Calibri" charset="0"/>
              </a:rPr>
              <a:t>- по распоряжению учителя поставить в известность администрацию учебного заведения и сообщить о пожаре в пожарную часть.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452688" y="1327150"/>
            <a:ext cx="4459287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charset="0"/>
              </a:rPr>
              <a:t>V. Требования безопасности по окончании занятий.</a:t>
            </a:r>
            <a:endParaRPr lang="en-US" b="1" i="1">
              <a:latin typeface="Calibri" charset="0"/>
            </a:endParaRPr>
          </a:p>
          <a:p>
            <a:endParaRPr lang="en-US" b="1">
              <a:solidFill>
                <a:srgbClr val="FF0000"/>
              </a:solidFill>
              <a:latin typeface="Calibri" charset="0"/>
            </a:endParaRPr>
          </a:p>
          <a:p>
            <a:r>
              <a:rPr lang="ru-RU" b="1">
                <a:solidFill>
                  <a:srgbClr val="FF0000"/>
                </a:solidFill>
                <a:latin typeface="Calibri" charset="0"/>
              </a:rPr>
              <a:t>Учащийся должен:</a:t>
            </a:r>
          </a:p>
          <a:p>
            <a:r>
              <a:rPr lang="ru-RU">
                <a:latin typeface="Calibri" charset="0"/>
              </a:rPr>
              <a:t>- под руководством учителя убрать спортивный инвентарь в места его хранения;</a:t>
            </a:r>
          </a:p>
          <a:p>
            <a:r>
              <a:rPr lang="ru-RU">
                <a:latin typeface="Calibri" charset="0"/>
              </a:rPr>
              <a:t>- организованно покинуть место проведения занятия;</a:t>
            </a:r>
          </a:p>
          <a:p>
            <a:r>
              <a:rPr lang="ru-RU">
                <a:latin typeface="Calibri" charset="0"/>
              </a:rPr>
              <a:t>- переодеться в раздевалке, снять спортивный костюм и спортивную обувь;</a:t>
            </a:r>
          </a:p>
          <a:p>
            <a:r>
              <a:rPr lang="ru-RU">
                <a:latin typeface="Calibri" charset="0"/>
              </a:rPr>
              <a:t>- вымыть с мылом руки.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74650" y="303213"/>
            <a:ext cx="8501063" cy="6462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charset="0"/>
              </a:rPr>
              <a:t>Инструкция по  мерам безопасности при занятиях на открытых спортивных площадках</a:t>
            </a:r>
            <a:endParaRPr lang="ru-RU">
              <a:latin typeface="Calibri" charset="0"/>
            </a:endParaRPr>
          </a:p>
          <a:p>
            <a:r>
              <a:rPr lang="ru-RU" b="1" i="1">
                <a:latin typeface="Calibri" charset="0"/>
              </a:rPr>
              <a:t>I. Общие требования безопасности.</a:t>
            </a:r>
            <a:endParaRPr lang="ru-RU">
              <a:latin typeface="Calibri" charset="0"/>
            </a:endParaRPr>
          </a:p>
          <a:p>
            <a:r>
              <a:rPr lang="ru-RU">
                <a:latin typeface="Calibri" charset="0"/>
              </a:rPr>
              <a:t>Состояние спортивной площадки должно соответствовать санитарно-гигиеническим требованиям. Нестандартное оборудование должно быть надёжно закреплено и находится в исправном состоянии.</a:t>
            </a:r>
          </a:p>
          <a:p>
            <a:r>
              <a:rPr lang="ru-RU" b="1">
                <a:solidFill>
                  <a:srgbClr val="77933C"/>
                </a:solidFill>
                <a:latin typeface="Calibri" charset="0"/>
              </a:rPr>
              <a:t>К занятиям допускаются учащиеся:</a:t>
            </a:r>
          </a:p>
          <a:p>
            <a:r>
              <a:rPr lang="ru-RU">
                <a:latin typeface="Calibri" charset="0"/>
              </a:rPr>
              <a:t>- отнесённые по состоянию здоровья к основной и подготовительной медицинским группам;</a:t>
            </a:r>
          </a:p>
          <a:p>
            <a:r>
              <a:rPr lang="ru-RU">
                <a:latin typeface="Calibri" charset="0"/>
              </a:rPr>
              <a:t>- прошедшие инструктаж по мерам безопасности;</a:t>
            </a:r>
          </a:p>
          <a:p>
            <a:r>
              <a:rPr lang="ru-RU">
                <a:latin typeface="Calibri" charset="0"/>
              </a:rPr>
              <a:t>- имеющие спортивную обувь и форму, не стесняющую движений и соответствующую теме и условиям проведения занятий. Обувь должна быть на подошве, исключающей скольжение, плотно облегать ногу и не затруднять кровообращение. При сильном ветре, пониженной температуре и повышенной влажности одежда должна соответствовать погодным условиям.</a:t>
            </a:r>
          </a:p>
          <a:p>
            <a:r>
              <a:rPr lang="ru-RU" b="1">
                <a:solidFill>
                  <a:srgbClr val="FF0000"/>
                </a:solidFill>
                <a:latin typeface="Calibri" charset="0"/>
              </a:rPr>
              <a:t>Учащийся должен:</a:t>
            </a:r>
          </a:p>
          <a:p>
            <a:pPr>
              <a:buFontTx/>
              <a:buChar char="-"/>
            </a:pPr>
            <a:r>
              <a:rPr lang="ru-RU">
                <a:latin typeface="Calibri" charset="0"/>
              </a:rPr>
              <a:t>бережно относиться к спортивному инвентарю и оборудованию, </a:t>
            </a:r>
            <a:r>
              <a:rPr lang="en-US">
                <a:latin typeface="Calibri" charset="0"/>
              </a:rPr>
              <a:t> </a:t>
            </a:r>
            <a:r>
              <a:rPr lang="ru-RU">
                <a:latin typeface="Calibri" charset="0"/>
              </a:rPr>
              <a:t>не использовать его не по назначению;</a:t>
            </a:r>
          </a:p>
          <a:p>
            <a:r>
              <a:rPr lang="ru-RU">
                <a:latin typeface="Calibri" charset="0"/>
              </a:rPr>
              <a:t>- быть внимательным при перемещениях по стадиону;</a:t>
            </a:r>
          </a:p>
          <a:p>
            <a:r>
              <a:rPr lang="ru-RU">
                <a:latin typeface="Calibri" charset="0"/>
              </a:rPr>
              <a:t>- знать и выполнять настоящую инструкцию.</a:t>
            </a:r>
          </a:p>
          <a:p>
            <a:r>
              <a:rPr lang="ru-RU">
                <a:latin typeface="Calibri" charset="0"/>
              </a:rPr>
              <a:t>За несоблюдение мер безопасности учащийся может быть не </a:t>
            </a:r>
            <a:r>
              <a:rPr lang="en-US">
                <a:latin typeface="Calibri" charset="0"/>
              </a:rPr>
              <a:t> </a:t>
            </a:r>
            <a:r>
              <a:rPr lang="ru-RU">
                <a:latin typeface="Calibri" charset="0"/>
              </a:rPr>
              <a:t>допущен или отстранён от участия в учебном процес</a:t>
            </a:r>
            <a:r>
              <a:rPr lang="en-US">
                <a:latin typeface="Calibri" charset="0"/>
              </a:rPr>
              <a:t>c.</a:t>
            </a:r>
          </a:p>
          <a:p>
            <a:endParaRPr lang="ru-RU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1055</Words>
  <Application>Microsoft Office PowerPoint</Application>
  <PresentationFormat>Экран (4:3)</PresentationFormat>
  <Paragraphs>135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Santa Fe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</dc:creator>
  <cp:lastModifiedBy>Руснак</cp:lastModifiedBy>
  <cp:revision>21</cp:revision>
  <dcterms:created xsi:type="dcterms:W3CDTF">2014-12-10T12:20:37Z</dcterms:created>
  <dcterms:modified xsi:type="dcterms:W3CDTF">2020-04-06T08:22:26Z</dcterms:modified>
</cp:coreProperties>
</file>