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  <p:sldId id="276" r:id="rId9"/>
    <p:sldId id="283" r:id="rId10"/>
    <p:sldId id="258" r:id="rId11"/>
    <p:sldId id="282" r:id="rId12"/>
    <p:sldId id="274" r:id="rId13"/>
    <p:sldId id="279" r:id="rId14"/>
    <p:sldId id="265" r:id="rId15"/>
    <p:sldId id="277" r:id="rId16"/>
    <p:sldId id="266" r:id="rId17"/>
    <p:sldId id="267" r:id="rId18"/>
    <p:sldId id="268" r:id="rId19"/>
    <p:sldId id="270" r:id="rId20"/>
    <p:sldId id="272" r:id="rId21"/>
    <p:sldId id="271" r:id="rId22"/>
    <p:sldId id="273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</a:t>
            </a:r>
            <a:r>
              <a:rPr lang="ru-RU" baseline="0"/>
              <a:t> педагогов, имеющих квалификационные категории</a:t>
            </a:r>
            <a:r>
              <a:rPr lang="ru-RU"/>
              <a:t>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tx>
                <c:rich>
                  <a:bodyPr/>
                  <a:lstStyle/>
                  <a:p>
                    <a:fld id="{95E5B11E-100F-436A-8DF6-BBDBF2EFD175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D6-43A4-8099-733E8306324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C401209-AB15-4547-892A-8C31C89C5D7F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D6-43A4-8099-733E8306324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Лист1!$F$10:$F$12</c:f>
              <c:strCache>
                <c:ptCount val="3"/>
                <c:pt idx="0">
                  <c:v>ВысшаяКК</c:v>
                </c:pt>
                <c:pt idx="1">
                  <c:v>ПерваяКК</c:v>
                </c:pt>
                <c:pt idx="2">
                  <c:v>Молодые педагогои</c:v>
                </c:pt>
              </c:strCache>
            </c:strRef>
          </c:cat>
          <c:val>
            <c:numRef>
              <c:f>Лист1!$G$10:$G$12</c:f>
              <c:numCache>
                <c:formatCode>General</c:formatCode>
                <c:ptCount val="3"/>
                <c:pt idx="0">
                  <c:v>44</c:v>
                </c:pt>
                <c:pt idx="1">
                  <c:v>27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AB-4886-B076-4CF5424D60B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CFC383-55E1-4887-84A6-2B0B91203AAB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BF91EB-C3B3-4B50-8017-B4F426DD4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4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F15D25-2CD5-4FEB-9698-154106542C61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65704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89A11C-AB7B-43B5-B580-B3CEE36FFA76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74926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20FF0A-B784-458E-9E52-046D253468DE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153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DC274A-4ECE-4361-B127-C1CD74C97798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3981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902CDA-9FEF-4B80-A90C-61961309B9F1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5932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E80F54-F7EE-4829-967D-4CB397F41CED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84502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738EA2-01B8-4930-B94C-7BD470F9249E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912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BE8787-6E47-43D4-B56C-420E7E198DC8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438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7EBFB5-D603-4B35-9C01-FE007AF55A2A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7530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9980C-89FB-4042-9D0E-D599EC012442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3209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9C8FE1-8BD6-4AA0-BF88-DA71D70F06E7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297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4703C-0DBC-43BF-845B-A5202591E55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2258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57CCC6-D73F-4C8B-A404-04CF89965085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9510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0B53E7-7792-4CDC-9E39-353113C31AE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62930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96AC34-9A40-4E16-B994-2C0E48096FAE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26936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130CB3-3C85-4223-9C8E-2CD0FC5EFBAE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6847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5E0020-6379-4589-8D19-43EB7828B81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8050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0AAA4C-BBD0-41CA-84A5-738C7794A61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4209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28B6C6-0799-4658-A7EE-512C06DF7388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6178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858D5-D6C2-4B85-84A4-93FFAA9351E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3054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C461EF-C603-4AFC-9695-C0E476146C3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8098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B92B1E-508A-4D90-8EC0-690BE78C04BE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7967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19ADB-DD9F-4D70-99BE-88C9C3748553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5234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4C284E-A843-4A5D-877A-0BD9FF4DAB6F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BAEFB-897A-4BF4-B92F-ED0F6F4A2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59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E20B-35B1-4E0C-9A0F-52CACF51714C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0002-E7F4-43DA-94CB-02CC78CE8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9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DC7C-5E7F-44B2-A1BF-E4AB3DE956D0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C747-FB63-4064-B5EA-EAC2A4369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8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9016-0391-4E2C-AECF-C0B247998B39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24FB-4391-4ECA-968F-06B39EE0B8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192C0-8B77-411E-A3FC-2BFB3AED7616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CBA4-8099-4C3B-8015-78943412C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332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A78B-E075-4CBF-8E01-2189C73DCF1E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81DF-2AD6-4C3F-8642-0BCC43A13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3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F980A-C76E-43B3-B0F5-5D77D42013FB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194B-97C2-47F5-BCF3-DAC425438A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005C-F486-4A83-BC0A-D82F5E6688B2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6E15-F6D9-482C-9908-EAC6E5172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9D71A-4CAA-444C-BC56-BCA41ADB8F3F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945D-7223-4E33-8B45-F3F255E6E4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56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46B0B5-7A03-48AE-83A6-BC151AF3D538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2D12-0A7E-4633-B5DE-685D84A7E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78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1046DC-9D42-4B43-B873-C268B66656F0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1D2E-7119-4FBA-8DC9-E005D02362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23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B03B3E-558F-48CC-9411-93C9596E4B97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587EE26F-BEB2-4919-BB51-466F6E5DB7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36" r:id="rId2"/>
    <p:sldLayoutId id="2147484942" r:id="rId3"/>
    <p:sldLayoutId id="2147484937" r:id="rId4"/>
    <p:sldLayoutId id="2147484943" r:id="rId5"/>
    <p:sldLayoutId id="2147484938" r:id="rId6"/>
    <p:sldLayoutId id="2147484944" r:id="rId7"/>
    <p:sldLayoutId id="2147484945" r:id="rId8"/>
    <p:sldLayoutId id="2147484946" r:id="rId9"/>
    <p:sldLayoutId id="2147484939" r:id="rId10"/>
    <p:sldLayoutId id="21474849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5.png"/><Relationship Id="rId3" Type="http://schemas.openxmlformats.org/officeDocument/2006/relationships/slide" Target="slide14.xml"/><Relationship Id="rId7" Type="http://schemas.openxmlformats.org/officeDocument/2006/relationships/slide" Target="slide19.xml"/><Relationship Id="rId12" Type="http://schemas.openxmlformats.org/officeDocument/2006/relationships/slide" Target="slide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6.xml"/><Relationship Id="rId10" Type="http://schemas.openxmlformats.org/officeDocument/2006/relationships/slide" Target="slide22.xml"/><Relationship Id="rId4" Type="http://schemas.openxmlformats.org/officeDocument/2006/relationships/slide" Target="slide17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" Target="slide13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slide" Target="slide1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971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</a:rPr>
              <a:t>Второй уровень обучения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1285875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МАОУ гимназия №56 г. Томска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57313" y="2286000"/>
            <a:ext cx="7407275" cy="1752600"/>
          </a:xfrm>
          <a:prstGeom prst="rect">
            <a:avLst/>
          </a:prstGeom>
        </p:spPr>
        <p:txBody>
          <a:bodyPr tIns="0">
            <a:normAutofit fontScale="92500"/>
          </a:bodyPr>
          <a:lstStyle/>
          <a:p>
            <a:pPr marL="27432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Обновленный Федеральный государственный образовательный стандарт основного общего образования </a:t>
            </a:r>
          </a:p>
        </p:txBody>
      </p:sp>
      <p:pic>
        <p:nvPicPr>
          <p:cNvPr id="9221" name="Picture 4" descr="j03433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4214813"/>
            <a:ext cx="22447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 descr="654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429125"/>
            <a:ext cx="8255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214438" y="285750"/>
            <a:ext cx="757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FF0000"/>
                </a:solidFill>
                <a:latin typeface="Corbel" panose="020B0503020204020204" pitchFamily="34" charset="0"/>
              </a:rPr>
              <a:t>5 классы  2024-2025 учебный год</a:t>
            </a:r>
          </a:p>
        </p:txBody>
      </p:sp>
      <p:pic>
        <p:nvPicPr>
          <p:cNvPr id="27651" name="Рисунок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8125" y="1196975"/>
          <a:ext cx="6985000" cy="5375275"/>
        </p:xfrm>
        <a:graphic>
          <a:graphicData uri="http://schemas.openxmlformats.org/drawingml/2006/table">
            <a:tbl>
              <a:tblPr/>
              <a:tblGrid>
                <a:gridCol w="2605088">
                  <a:extLst>
                    <a:ext uri="{9D8B030D-6E8A-4147-A177-3AD203B41FA5}"/>
                  </a:extLst>
                </a:gridCol>
                <a:gridCol w="746125">
                  <a:extLst>
                    <a:ext uri="{9D8B030D-6E8A-4147-A177-3AD203B41FA5}"/>
                  </a:extLst>
                </a:gridCol>
                <a:gridCol w="2736850">
                  <a:extLst>
                    <a:ext uri="{9D8B030D-6E8A-4147-A177-3AD203B41FA5}"/>
                  </a:extLst>
                </a:gridCol>
                <a:gridCol w="896937">
                  <a:extLst>
                    <a:ext uri="{9D8B030D-6E8A-4147-A177-3AD203B41FA5}"/>
                  </a:extLst>
                </a:gridCol>
              </a:tblGrid>
              <a:tr h="285709">
                <a:tc rowSpan="2"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85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1027" marR="61027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/>
                </a:extLst>
              </a:tr>
              <a:tr h="285709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(англ. яз)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403167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 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/>
                </a:extLst>
              </a:tr>
              <a:tr h="285709">
                <a:tc rowSpan="2"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 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285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/>
                </a:extLst>
              </a:tr>
              <a:tr h="403167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Естественнонаучные предметы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487680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ОДНКР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/>
                </a:extLst>
              </a:tr>
              <a:tr h="285709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487680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основы безопасности жизнедеятельности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/>
                </a:extLst>
              </a:tr>
              <a:tr h="285709">
                <a:tc rowSpan="2"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27" marR="6102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 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285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</a:t>
                      </a:r>
                    </a:p>
                  </a:txBody>
                  <a:tcPr marL="61027" marR="6102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/>
                </a:extLst>
              </a:tr>
              <a:tr h="285709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403167">
                <a:tc grid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образовательного процесса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/>
                </a:extLst>
              </a:tr>
              <a:tr h="39046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22856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4438" y="285750"/>
            <a:ext cx="7929562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Внеурочная деятельность</a:t>
            </a:r>
          </a:p>
        </p:txBody>
      </p:sp>
      <p:pic>
        <p:nvPicPr>
          <p:cNvPr id="29699" name="Рисунок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296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000125" y="642938"/>
            <a:ext cx="81438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FF0000"/>
                </a:solidFill>
                <a:latin typeface="Corbel" panose="020B0503020204020204" pitchFamily="34" charset="0"/>
              </a:rPr>
              <a:t>Платные образовательные услуги</a:t>
            </a:r>
          </a:p>
          <a:p>
            <a:pPr eaLnBrk="1" hangingPunct="1"/>
            <a:endParaRPr lang="ru-RU" altLang="ru-RU" sz="2400" b="1">
              <a:latin typeface="Corbel" panose="020B0503020204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>
                <a:latin typeface="Corbel" panose="020B0503020204020204" pitchFamily="34" charset="0"/>
              </a:rPr>
              <a:t>Познавательные занятия по основным предметами </a:t>
            </a:r>
          </a:p>
        </p:txBody>
      </p:sp>
      <p:pic>
        <p:nvPicPr>
          <p:cNvPr id="30723" name="Рисунок 3" descr="спорт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3429000"/>
            <a:ext cx="2414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88" y="214313"/>
            <a:ext cx="3857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Список предметов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63" y="285750"/>
            <a:ext cx="7500937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3" action="ppaction://hlinksldjump"/>
              </a:rPr>
              <a:t>Русский язык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4" action="ppaction://hlinksldjump"/>
              </a:rPr>
              <a:t>Литература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  <a:hlinkClick r:id="rId5" action="ppaction://hlinksldjump"/>
              </a:rPr>
              <a:t>Математика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4" action="ppaction://hlinksldjump"/>
              </a:rPr>
              <a:t>Английский язык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6" action="ppaction://hlinksldjump"/>
              </a:rPr>
              <a:t>История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6" action="ppaction://hlinksldjump"/>
              </a:rPr>
              <a:t>ОДНКР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7" action="ppaction://hlinksldjump"/>
              </a:rPr>
              <a:t>География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8" action="ppaction://hlinksldjump"/>
              </a:rPr>
              <a:t>Биология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9" action="ppaction://hlinksldjump"/>
              </a:rPr>
              <a:t>Технология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10" action="ppaction://hlinksldjump"/>
              </a:rPr>
              <a:t>Физическая культура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11" action="ppaction://hlinksldjump"/>
              </a:rPr>
              <a:t>Информатика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u="sng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12" action="ppaction://hlinksldjump"/>
              </a:rPr>
              <a:t>ИЗО</a:t>
            </a:r>
            <a:endParaRPr lang="ru-RU" sz="3200" u="sng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ОБЖ</a:t>
            </a:r>
          </a:p>
        </p:txBody>
      </p:sp>
      <p:pic>
        <p:nvPicPr>
          <p:cNvPr id="32772" name="Рисунок 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500188" y="142875"/>
            <a:ext cx="6929437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Русский язык и литература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2 тетради (12 листов) по русскому языку,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Тетрадь для творческих и контрольных работ (одинаковые для всего класса)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  1 тетрадь (48листов) по литературе</a:t>
            </a:r>
          </a:p>
          <a:p>
            <a:pPr eaLnBrk="1" hangingPunct="1">
              <a:defRPr/>
            </a:pPr>
            <a:r>
              <a:rPr lang="ru-RU" sz="2400" dirty="0">
                <a:latin typeface="Corbel" pitchFamily="34" charset="0"/>
              </a:rPr>
              <a:t>Тетради обернуть!</a:t>
            </a:r>
          </a:p>
          <a:p>
            <a:pPr eaLnBrk="1" hangingPunct="1">
              <a:defRPr/>
            </a:pPr>
            <a:r>
              <a:rPr lang="ru-RU" sz="2400" u="sng" dirty="0">
                <a:latin typeface="Corbel" pitchFamily="34" charset="0"/>
              </a:rPr>
              <a:t>Должны быть на каждом уроке:</a:t>
            </a:r>
            <a:endParaRPr lang="ru-RU" sz="2400" dirty="0">
              <a:latin typeface="Corbe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тетрадь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простой карандаш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точилка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ластик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линейка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Ручки: 2 ручки с синей пастой, 1 ручка с зелёной </a:t>
            </a:r>
          </a:p>
          <a:p>
            <a:pPr eaLnBrk="1" hangingPunct="1">
              <a:defRPr/>
            </a:pPr>
            <a:r>
              <a:rPr lang="ru-RU" sz="2400" dirty="0">
                <a:latin typeface="Corbel" pitchFamily="34" charset="0"/>
              </a:rPr>
              <a:t>Тетради для контрольных работ, по развитию речи закупаем </a:t>
            </a:r>
            <a:r>
              <a:rPr lang="ru-RU" sz="2400" b="1" dirty="0">
                <a:latin typeface="Corbel" pitchFamily="34" charset="0"/>
              </a:rPr>
              <a:t>коллективно в сентябре</a:t>
            </a:r>
          </a:p>
          <a:p>
            <a:pPr eaLnBrk="1" hangingPunct="1">
              <a:defRPr/>
            </a:pPr>
            <a:r>
              <a:rPr lang="ru-RU" sz="2400" dirty="0">
                <a:latin typeface="Corbel" pitchFamily="34" charset="0"/>
              </a:rPr>
              <a:t>Тетради по русскому языку на печатной основе для подготовки к ВПР покупаем</a:t>
            </a:r>
            <a:r>
              <a:rPr lang="ru-RU" sz="2400" b="1" dirty="0">
                <a:latin typeface="Corbel" pitchFamily="34" charset="0"/>
              </a:rPr>
              <a:t> в сентябре.</a:t>
            </a:r>
          </a:p>
          <a:p>
            <a:pPr eaLnBrk="1" hangingPunct="1">
              <a:defRPr/>
            </a:pPr>
            <a:endParaRPr lang="ru-RU" dirty="0">
              <a:latin typeface="Corbel" pitchFamily="34" charset="0"/>
            </a:endParaRPr>
          </a:p>
        </p:txBody>
      </p:sp>
      <p:pic>
        <p:nvPicPr>
          <p:cNvPr id="20483" name="Picture 4" descr="http://im4-tub-ru.yandex.net/i?id=487161813-6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349500"/>
            <a:ext cx="2289175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4821" name="Рисунок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928688" y="214313"/>
            <a:ext cx="8072437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altLang="ru-RU" sz="3600" b="1" u="sng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 на лето</a:t>
            </a:r>
            <a:endParaRPr lang="ru-RU" altLang="ru-RU" sz="1200" u="sng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Русские народные сказки (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Царевна-лягушка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крестьянский сын и чудо-юдо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Журавль и цапля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Солдатская шинель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В.А. Жуковский. Сказка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Спящая царевна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баллада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Кубок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А.С. Пушкин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 о мертвой царевне и  о семи богатырях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А. Погорельский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Черная курица, или Подземные жители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М.Ю. Лермонтов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Бородино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Н.В. Гоголь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Заколдованное место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И.С. Тургенев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Муму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Л.Н. Толстой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Кавказский пленник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А.П. Чехов 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Хирургия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В.Г. Короленко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дурном обществе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подземелья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П.П. Бажов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Медной горы Хозяйка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К.Г. Паустовский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Теплый хлеб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Заячьи лапы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С.Я. Маршак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Двенадцать месяцев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В.П. Астафьев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Васюткино озеро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Р.Л. Стивенсон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Вересковый мед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Д. Дефо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Робинзон Крузо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Х.Г. Андерсен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Снежная королева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и другие</a:t>
            </a:r>
            <a:endParaRPr lang="ru-RU" altLang="ru-RU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М. Твен 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Приключения Тома Сойера</a:t>
            </a:r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280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3" descr="http://im0-tub-ru.yandex.net/i?id=47903351-11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1500188"/>
            <a:ext cx="14287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http://im3-tub-ru.yandex.net/i?id=263511632-5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4643438"/>
            <a:ext cx="2214563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6870" name="Рисунок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785938" y="0"/>
            <a:ext cx="671512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Математика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2 тетради (12-18 листов)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1 тетрадь (18 листов), обернуты</a:t>
            </a:r>
          </a:p>
          <a:p>
            <a:pPr eaLnBrk="1" hangingPunct="1">
              <a:defRPr/>
            </a:pPr>
            <a:r>
              <a:rPr lang="ru-RU" sz="2400" dirty="0">
                <a:latin typeface="Corbel" pitchFamily="34" charset="0"/>
              </a:rPr>
              <a:t>и подписаны (одинаковые для всего класса)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Линейка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Карандаш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Ластик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Циркуль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Транспортир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Угольник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Черновик (доп.тетрадь или блокнот)</a:t>
            </a:r>
          </a:p>
          <a:p>
            <a:pPr eaLnBrk="1" hangingPunct="1">
              <a:defRPr/>
            </a:pPr>
            <a:endParaRPr lang="ru-RU" sz="2400" dirty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ru-RU" sz="2000" u="sng" dirty="0">
                <a:latin typeface="Corbel" pitchFamily="34" charset="0"/>
              </a:rPr>
              <a:t>Все</a:t>
            </a:r>
            <a:r>
              <a:rPr lang="ru-RU" sz="2000" dirty="0">
                <a:latin typeface="Corbel" pitchFamily="34" charset="0"/>
              </a:rPr>
              <a:t>  д/з  обучающиеся записывают   в дневник.</a:t>
            </a:r>
          </a:p>
          <a:p>
            <a:pPr eaLnBrk="1" hangingPunct="1">
              <a:defRPr/>
            </a:pPr>
            <a:endParaRPr lang="ru-RU" sz="2000" dirty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Corbel" pitchFamily="34" charset="0"/>
              </a:rPr>
              <a:t>Тетради по математике на печатной основе для подготовки к ВПР покупаем</a:t>
            </a:r>
            <a:r>
              <a:rPr lang="ru-RU" sz="2400" b="1" dirty="0">
                <a:latin typeface="Corbel" pitchFamily="34" charset="0"/>
              </a:rPr>
              <a:t> в сентябре.</a:t>
            </a:r>
          </a:p>
          <a:p>
            <a:pPr eaLnBrk="1" hangingPunct="1">
              <a:defRPr/>
            </a:pPr>
            <a:endParaRPr lang="ru-RU" sz="2400" dirty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Corbel" pitchFamily="34" charset="0"/>
              </a:rPr>
              <a:t>  </a:t>
            </a:r>
          </a:p>
        </p:txBody>
      </p:sp>
      <p:pic>
        <p:nvPicPr>
          <p:cNvPr id="22531" name="Picture 2" descr="http://im4-tub-ru.yandex.net/i?id=282053903-1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1931988"/>
            <a:ext cx="240188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5" descr="http://im7-tub-ru.yandex.net/i?id=130701517-1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214313"/>
            <a:ext cx="1171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http://www.kleinanzeigen-landesweit.de/userpics/640/39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5143500"/>
            <a:ext cx="14287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8919" name="Рисунок 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http://im2-tub-ru.yandex.net/i?id=82296509-64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1920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0964" name="Рисунок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400" y="1228725"/>
            <a:ext cx="41481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00125" y="142875"/>
            <a:ext cx="4386263" cy="75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u="sng" dirty="0">
                <a:solidFill>
                  <a:srgbClr val="FF0000"/>
                </a:solidFill>
                <a:latin typeface="Corbel" pitchFamily="34" charset="0"/>
              </a:rPr>
              <a:t>Иностранный язык (английский)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400" u="sng" dirty="0">
                <a:solidFill>
                  <a:srgbClr val="FF0000"/>
                </a:solidFill>
                <a:latin typeface="Corbel" pitchFamily="34" charset="0"/>
              </a:rPr>
              <a:t>Лексико-грамматический практикум</a:t>
            </a:r>
            <a:r>
              <a:rPr lang="ru-RU" sz="2400" dirty="0">
                <a:latin typeface="Corbe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ru-RU" sz="2400" dirty="0">
              <a:latin typeface="Corbel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dirty="0">
                <a:latin typeface="Corbel" pitchFamily="34" charset="0"/>
              </a:rPr>
              <a:t>2.</a:t>
            </a:r>
            <a:r>
              <a:rPr lang="en-US" sz="2400" dirty="0">
                <a:latin typeface="Corbel" pitchFamily="34" charset="0"/>
              </a:rPr>
              <a:t>2</a:t>
            </a:r>
            <a:r>
              <a:rPr lang="ru-RU" sz="2400" dirty="0">
                <a:latin typeface="Corbel" pitchFamily="34" charset="0"/>
              </a:rPr>
              <a:t>(две  тетради):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    1 -одна- для контрольных работ (одинаковые для всего класса)-18 листов;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 </a:t>
            </a:r>
            <a:r>
              <a:rPr lang="en-US" sz="2400" dirty="0">
                <a:latin typeface="Corbel" pitchFamily="34" charset="0"/>
              </a:rPr>
              <a:t>1</a:t>
            </a:r>
            <a:r>
              <a:rPr lang="ru-RU" sz="2400" dirty="0">
                <a:latin typeface="Corbel" pitchFamily="34" charset="0"/>
              </a:rPr>
              <a:t>-(одна) - рабочая</a:t>
            </a:r>
            <a:r>
              <a:rPr lang="en-US" sz="2400" dirty="0">
                <a:latin typeface="Corbel" pitchFamily="34" charset="0"/>
              </a:rPr>
              <a:t>-</a:t>
            </a:r>
            <a:r>
              <a:rPr lang="ru-RU" sz="2400" dirty="0">
                <a:latin typeface="Corbel" pitchFamily="34" charset="0"/>
              </a:rPr>
              <a:t>24 листа.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dirty="0">
                <a:latin typeface="Corbel" pitchFamily="34" charset="0"/>
              </a:rPr>
              <a:t>3.Цветные ручки , фломастеры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dirty="0">
                <a:latin typeface="Corbel" pitchFamily="34" charset="0"/>
              </a:rPr>
              <a:t>4.Клей.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dirty="0">
                <a:latin typeface="Corbel" pitchFamily="34" charset="0"/>
              </a:rPr>
              <a:t> </a:t>
            </a:r>
          </a:p>
          <a:p>
            <a:pPr eaLnBrk="1" hangingPunct="1">
              <a:defRPr/>
            </a:pPr>
            <a:endParaRPr lang="ru-RU" sz="24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928688" y="0"/>
            <a:ext cx="85010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История</a:t>
            </a:r>
            <a:endParaRPr lang="ru-RU" sz="2400" u="sng" dirty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Corbel" pitchFamily="34" charset="0"/>
              </a:rPr>
              <a:t> </a:t>
            </a:r>
            <a:r>
              <a:rPr lang="ru-RU" sz="3200" dirty="0">
                <a:latin typeface="Corbel" pitchFamily="34" charset="0"/>
              </a:rPr>
              <a:t>Тетрадь 48 листов в клетку</a:t>
            </a:r>
          </a:p>
          <a:p>
            <a:pPr eaLnBrk="1" hangingPunct="1">
              <a:defRPr/>
            </a:pPr>
            <a:endParaRPr lang="ru-RU" sz="2000" dirty="0">
              <a:latin typeface="Corbel" pitchFamily="34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3012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16013" y="5949950"/>
            <a:ext cx="7343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ОДНКР </a:t>
            </a:r>
            <a:r>
              <a:rPr lang="ru-RU" sz="3200" dirty="0">
                <a:latin typeface="Corbel" pitchFamily="34" charset="0"/>
              </a:rPr>
              <a:t>Тетрадь в клетку 24 листа </a:t>
            </a: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1331913" y="1290638"/>
            <a:ext cx="65516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На урок: цветные карандаши, текстовыделители, простой карандаш, цветные ручки, можно использовать в тетради корректор.</a:t>
            </a:r>
          </a:p>
          <a:p>
            <a:endParaRPr lang="ru-RU" altLang="ru-RU"/>
          </a:p>
          <a:p>
            <a:r>
              <a:rPr lang="ru-RU" altLang="ru-RU"/>
              <a:t>Атлас по всеобщей истории с комплектом контурных карат (отдельно) «История древнего мира» изд. Русское слово</a:t>
            </a:r>
          </a:p>
        </p:txBody>
      </p:sp>
      <p:sp>
        <p:nvSpPr>
          <p:cNvPr id="43015" name="AutoShape 9" descr="blob:https://web.whatsapp.com/7f111b16-d79d-4bdc-b008-93cb9a6a22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3016" name="Рисунок 8" descr="https://sun9-79.userapi.com/impg/AsXyQ0Hp3SdPP4de6_cXBjxvmC-J4fezHVoVkQ/Egp8PnIKFbA.jpg?size=1019x933&amp;quality=95&amp;sign=5789c478147bab0d6ef04be4df61681c&amp;c_uniq_tag=XaBcphvKm8RY7MY-kbbofq0uusL_YfVc5XeO4aUcHjA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13" y="3236913"/>
            <a:ext cx="36195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Рисунок 9" descr="https://sun9-63.userapi.com/impg/-zIhufwsYVaO8zI_DXJjdJIP0p95xNiB8n-bgg/6OdVkuHOl2o.jpg?size=905x536&amp;quality=95&amp;sign=7f90886cf4e0f29dedeb76e15b840da4&amp;c_uniq_tag=0q1pch7PY2nEJ2_Zdo0nr-JhYDd-BNhIXOcn-jJxyxQ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925" y="3116263"/>
            <a:ext cx="44100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258888" y="333375"/>
            <a:ext cx="80724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География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060" name="AutoShape 8" descr="География. 5 класс. Дневник географа-следопыта (Рабочая тетрадь). ФГ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1" name="AutoShape 10" descr="География. 5 класс. Дневник географа-следопыта (Рабочая тетрадь). ФГ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5062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1258888" y="1770063"/>
            <a:ext cx="37449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Атлас  «Учись быть первым!»</a:t>
            </a:r>
          </a:p>
          <a:p>
            <a:r>
              <a:rPr lang="ru-RU" altLang="ru-RU"/>
              <a:t>Издательство: Москва «Просвещение»</a:t>
            </a:r>
          </a:p>
          <a:p>
            <a:endParaRPr lang="ru-RU" altLang="ru-RU"/>
          </a:p>
          <a:p>
            <a:r>
              <a:rPr lang="ru-RU" altLang="ru-RU" b="1"/>
              <a:t>+ контурные карты </a:t>
            </a:r>
            <a:r>
              <a:rPr lang="ru-RU" altLang="ru-RU"/>
              <a:t>(отдельно)</a:t>
            </a:r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На уроке тетради 48 листов</a:t>
            </a:r>
          </a:p>
          <a:p>
            <a:r>
              <a:rPr lang="ru-RU" altLang="ru-RU"/>
              <a:t>Дома цветные карандаши и цветные ручки. Транспортир, линейка. </a:t>
            </a:r>
          </a:p>
          <a:p>
            <a:r>
              <a:rPr lang="ru-RU" altLang="ru-RU"/>
              <a:t> (Контурные карты заполняются только карандашами!</a:t>
            </a:r>
          </a:p>
        </p:txBody>
      </p:sp>
      <p:pic>
        <p:nvPicPr>
          <p:cNvPr id="45064" name="Picture 9" descr="\\10.70.54.254\Documents\Протазова ШКОЛА\атла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0" y="214313"/>
            <a:ext cx="43497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0" descr="\\10.70.54.254\Documents\Протазова ШКОЛА\контурные карты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3571875"/>
            <a:ext cx="4022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4500563"/>
            <a:ext cx="81438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9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педагогов – победители конкурса лучших учителей Российской Федерации (2006-2010 гг.)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20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педагогов победители конкурса лучших учителей Томской области (2010-2023гг.)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21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педагогов – стипендиаты премии Губернатора Томской области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    (2012-2019 гг.)</a:t>
            </a:r>
          </a:p>
        </p:txBody>
      </p:sp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1357313" y="0"/>
            <a:ext cx="7429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Количество педагогов – 83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91680" y="1052736"/>
          <a:ext cx="69127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9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303338" y="-42863"/>
            <a:ext cx="31178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Биология</a:t>
            </a:r>
          </a:p>
          <a:p>
            <a:pPr eaLnBrk="1" hangingPunct="1">
              <a:defRPr/>
            </a:pPr>
            <a:endParaRPr lang="ru-RU" sz="2400" dirty="0">
              <a:latin typeface="Corbel" pitchFamily="34" charset="0"/>
            </a:endParaRPr>
          </a:p>
          <a:p>
            <a:pPr eaLnBrk="1" hangingPunct="1">
              <a:defRPr/>
            </a:pPr>
            <a:endParaRPr lang="ru-RU" sz="2400" dirty="0">
              <a:latin typeface="Corbel" pitchFamily="34" charset="0"/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1074738" y="485775"/>
            <a:ext cx="30654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latin typeface="Corbel" panose="020B0503020204020204" pitchFamily="34" charset="0"/>
              </a:rPr>
              <a:t> </a:t>
            </a:r>
            <a:r>
              <a:rPr lang="ru-RU" altLang="ru-RU" sz="2800">
                <a:latin typeface="Corbel" panose="020B0503020204020204" pitchFamily="34" charset="0"/>
              </a:rPr>
              <a:t>Тетрадь   48 листов в клетку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Corbel" panose="020B0503020204020204" pitchFamily="34" charset="0"/>
              </a:rPr>
              <a:t>Тетрадь подписать на обложке</a:t>
            </a:r>
          </a:p>
          <a:p>
            <a:pPr eaLnBrk="1" hangingPunct="1"/>
            <a:r>
              <a:rPr lang="ru-RU" altLang="ru-RU"/>
              <a:t>МОЖНО в тетради использовать: цветные карандаши, текстовыделители карандаш.</a:t>
            </a:r>
          </a:p>
          <a:p>
            <a:pPr eaLnBrk="1" hangingPunct="1"/>
            <a:endParaRPr lang="ru-RU" alt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/>
          </a:p>
        </p:txBody>
      </p:sp>
      <p:pic>
        <p:nvPicPr>
          <p:cNvPr id="47109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13" y="0"/>
            <a:ext cx="23828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38" y="3775075"/>
            <a:ext cx="42703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575" y="3775075"/>
            <a:ext cx="38163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50" y="482600"/>
            <a:ext cx="25431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000125" y="0"/>
            <a:ext cx="65008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Технология девочки</a:t>
            </a:r>
          </a:p>
          <a:p>
            <a:pPr eaLnBrk="1" hangingPunct="1">
              <a:defRPr/>
            </a:pP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u="sng" dirty="0">
                <a:latin typeface="Corbel" pitchFamily="34" charset="0"/>
              </a:rPr>
              <a:t>Тетрадь общая 48 л</a:t>
            </a:r>
          </a:p>
          <a:p>
            <a:pPr eaLnBrk="1" hangingPunct="1">
              <a:defRPr/>
            </a:pPr>
            <a:endParaRPr lang="ru-RU" sz="1100" dirty="0">
              <a:latin typeface="Corbe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>
                <a:latin typeface="Corbel" pitchFamily="34" charset="0"/>
              </a:rPr>
              <a:t>ткань  1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ru-RU" sz="2800" dirty="0">
                <a:latin typeface="Corbel" pitchFamily="34" charset="0"/>
              </a:rPr>
              <a:t> м-- х/б плотную, типа бязи, нитки в цвет ткани, 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143000" y="4357688"/>
            <a:ext cx="62150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Технология мальчики</a:t>
            </a:r>
          </a:p>
          <a:p>
            <a:pPr eaLnBrk="1" hangingPunct="1">
              <a:defRPr/>
            </a:pP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Тетрадь, клей, линейка, картон</a:t>
            </a:r>
          </a:p>
        </p:txBody>
      </p:sp>
      <p:pic>
        <p:nvPicPr>
          <p:cNvPr id="28676" name="Picture 2" descr="http://gimn56.tsu.ru/img/upload/1264667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33375"/>
            <a:ext cx="1636713" cy="129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4" descr="http://cpc.tomsk.ru/wp-content/gallery/tehnoliga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286250"/>
            <a:ext cx="1893887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9159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1870075"/>
            <a:ext cx="21415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Рисунок 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928688" y="214313"/>
            <a:ext cx="67151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Физическая культура</a:t>
            </a:r>
          </a:p>
          <a:p>
            <a:pPr eaLnBrk="1" hangingPunct="1">
              <a:defRPr/>
            </a:pPr>
            <a:endParaRPr lang="ru-RU" altLang="ru-RU" sz="2400" dirty="0">
              <a:latin typeface="Corbel" pitchFamily="34" charset="0"/>
            </a:endParaRPr>
          </a:p>
          <a:p>
            <a:pPr eaLnBrk="1" hangingPunct="1">
              <a:defRPr/>
            </a:pPr>
            <a:endParaRPr lang="ru-RU" altLang="ru-RU" sz="2400" dirty="0">
              <a:latin typeface="Corbel" pitchFamily="34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00125" y="1214438"/>
            <a:ext cx="86439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800" dirty="0">
                <a:latin typeface="+mn-lt"/>
              </a:rPr>
              <a:t>Форма : спортивная одежда</a:t>
            </a:r>
          </a:p>
          <a:p>
            <a:pPr eaLnBrk="1" hangingPunct="1">
              <a:defRPr/>
            </a:pPr>
            <a:endParaRPr lang="ru-RU" sz="1000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>
                <a:latin typeface="+mn-lt"/>
              </a:rPr>
              <a:t>Обувь : чистая, спортивная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900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>
                <a:latin typeface="+mn-lt"/>
              </a:rPr>
              <a:t>Занятия: 2 часа в неделю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>
                <a:latin typeface="+mn-lt"/>
              </a:rPr>
              <a:t> (ОФП, бассейн, секции в рамках внеурочной деятельности)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1100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>
                <a:latin typeface="+mn-lt"/>
              </a:rPr>
              <a:t>3 четверть –лыжная подготовка  (на лыжной базе на территории гимназии)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2400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4883150"/>
            <a:ext cx="23812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9" descr="http://im1-tub-ru.yandex.net/i?id=373937989-5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4954588"/>
            <a:ext cx="235743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11" descr="http://im5-tub-ru.yandex.net/i?id=818033983-6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883150"/>
            <a:ext cx="2357438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1208" name="Рисунок 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807243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Школа компьютерной грамотности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1000125" y="1428750"/>
            <a:ext cx="7858125" cy="2757488"/>
          </a:xfrm>
        </p:spPr>
        <p:txBody>
          <a:bodyPr/>
          <a:lstStyle/>
          <a:p>
            <a:r>
              <a:rPr lang="ru-RU" altLang="ru-RU" sz="3600" smtClean="0"/>
              <a:t>1. </a:t>
            </a:r>
            <a:r>
              <a:rPr lang="ru-RU" altLang="ru-RU" sz="2800" smtClean="0"/>
              <a:t>Компьютерные программы: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ru-RU" sz="2800" smtClean="0">
                <a:latin typeface="Corbel" panose="020B0503020204020204" pitchFamily="34" charset="0"/>
              </a:rPr>
              <a:t>Paint</a:t>
            </a:r>
            <a:r>
              <a:rPr lang="ru-RU" altLang="ru-RU" sz="2800" smtClean="0"/>
              <a:t> ; </a:t>
            </a:r>
            <a:r>
              <a:rPr lang="en-US" altLang="ru-RU" sz="2800" smtClean="0">
                <a:latin typeface="Corbel" panose="020B0503020204020204" pitchFamily="34" charset="0"/>
              </a:rPr>
              <a:t>WORD</a:t>
            </a:r>
            <a:r>
              <a:rPr lang="ru-RU" altLang="ru-RU" sz="2800" smtClean="0"/>
              <a:t>;  </a:t>
            </a:r>
            <a:r>
              <a:rPr lang="en-US" altLang="ru-RU" sz="2800" smtClean="0">
                <a:latin typeface="Corbel" panose="020B0503020204020204" pitchFamily="34" charset="0"/>
              </a:rPr>
              <a:t>Power Point</a:t>
            </a:r>
            <a:endParaRPr lang="ru-RU" altLang="ru-RU" sz="2800" smtClean="0"/>
          </a:p>
          <a:p>
            <a:pPr lvl="1">
              <a:buFontTx/>
              <a:buAutoNum type="arabicPeriod" startAt="2"/>
            </a:pPr>
            <a:r>
              <a:rPr lang="ru-RU" altLang="ru-RU" sz="2400" smtClean="0"/>
              <a:t> </a:t>
            </a:r>
            <a:r>
              <a:rPr lang="ru-RU" altLang="ru-RU" smtClean="0"/>
              <a:t>Интернет, эл.почта  ребенка</a:t>
            </a:r>
          </a:p>
          <a:p>
            <a:pPr lvl="1">
              <a:buFontTx/>
              <a:buAutoNum type="arabicPeriod" startAt="2"/>
            </a:pPr>
            <a:r>
              <a:rPr lang="ru-RU" altLang="ru-RU" smtClean="0"/>
              <a:t>Флешки</a:t>
            </a:r>
          </a:p>
          <a:p>
            <a:pPr lvl="1">
              <a:buFontTx/>
              <a:buAutoNum type="arabicPeriod" startAt="2"/>
            </a:pPr>
            <a:r>
              <a:rPr lang="ru-RU" altLang="ru-RU" smtClean="0"/>
              <a:t>Тетрадь в клеточку(объем любой)</a:t>
            </a:r>
          </a:p>
        </p:txBody>
      </p:sp>
      <p:pic>
        <p:nvPicPr>
          <p:cNvPr id="65538" name="Picture 2" descr="D:\Гимназия\Подгорнов 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4572000"/>
            <a:ext cx="2071688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643438"/>
            <a:ext cx="2362200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пасха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90950" y="4643438"/>
            <a:ext cx="2276475" cy="182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3256" name="Рисунок 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Полезная информация Мир канцелярии - Pag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3952875"/>
            <a:ext cx="321468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Изобразительное искусство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55300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23150" cy="4695825"/>
          </a:xfrm>
        </p:spPr>
        <p:txBody>
          <a:bodyPr/>
          <a:lstStyle/>
          <a:p>
            <a:pPr marL="825500" indent="-742950">
              <a:buFont typeface="Wingdings 2" panose="05020102010507070707" pitchFamily="18" charset="2"/>
              <a:buNone/>
            </a:pPr>
            <a:r>
              <a:rPr lang="ru-RU" altLang="ru-RU" sz="3600" smtClean="0"/>
              <a:t> 1. Альбом (48 листов)</a:t>
            </a:r>
          </a:p>
          <a:p>
            <a:pPr marL="825500" indent="-742950">
              <a:buFont typeface="Wingdings 2" panose="05020102010507070707" pitchFamily="18" charset="2"/>
              <a:buNone/>
            </a:pPr>
            <a:r>
              <a:rPr lang="ru-RU" altLang="ru-RU" sz="3600" smtClean="0"/>
              <a:t>2.  Акварель  (24 цвета)</a:t>
            </a:r>
          </a:p>
          <a:p>
            <a:pPr marL="825500" indent="-742950">
              <a:buFont typeface="Wingdings 2" panose="05020102010507070707" pitchFamily="18" charset="2"/>
              <a:buNone/>
            </a:pPr>
            <a:r>
              <a:rPr lang="ru-RU" altLang="ru-RU" sz="3600" smtClean="0"/>
              <a:t>3. Гуашь (с белой краской)</a:t>
            </a:r>
          </a:p>
          <a:p>
            <a:pPr marL="825500" indent="-742950">
              <a:buFont typeface="Wingdings 2" panose="05020102010507070707" pitchFamily="18" charset="2"/>
              <a:buNone/>
            </a:pPr>
            <a:r>
              <a:rPr lang="ru-RU" altLang="ru-RU" sz="3600" smtClean="0"/>
              <a:t>4. Фломастеры (24 цвета)</a:t>
            </a:r>
          </a:p>
          <a:p>
            <a:pPr marL="825500" indent="-742950">
              <a:buFont typeface="Wingdings 2" panose="05020102010507070707" pitchFamily="18" charset="2"/>
              <a:buNone/>
            </a:pPr>
            <a:r>
              <a:rPr lang="ru-RU" altLang="ru-RU" sz="3600" smtClean="0"/>
              <a:t>5. Гелиевые ручки (3-6)</a:t>
            </a:r>
          </a:p>
          <a:p>
            <a:pPr marL="825500" indent="-742950">
              <a:buFont typeface="Wingdings 2" panose="05020102010507070707" pitchFamily="18" charset="2"/>
              <a:buNone/>
            </a:pPr>
            <a:r>
              <a:rPr lang="ru-RU" altLang="ru-RU" sz="3600" smtClean="0"/>
              <a:t>6. Карандаш простой</a:t>
            </a:r>
          </a:p>
          <a:p>
            <a:pPr marL="825500" indent="-742950">
              <a:buFont typeface="Wingdings 2" panose="05020102010507070707" pitchFamily="18" charset="2"/>
              <a:buNone/>
            </a:pPr>
            <a:r>
              <a:rPr lang="ru-RU" altLang="ru-RU" sz="3600" smtClean="0"/>
              <a:t>7. Ластик</a:t>
            </a:r>
          </a:p>
          <a:p>
            <a:pPr marL="825500" indent="-742950">
              <a:buFont typeface="Wingdings 2" panose="05020102010507070707" pitchFamily="18" charset="2"/>
              <a:buNone/>
            </a:pPr>
            <a:r>
              <a:rPr lang="ru-RU" altLang="ru-RU" sz="3600" smtClean="0"/>
              <a:t>8. Точилка</a:t>
            </a:r>
            <a:endParaRPr lang="ru-RU" altLang="ru-RU" smtClean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5302" name="Рисунок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000125" y="71438"/>
            <a:ext cx="8143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atin typeface="Corbel" pitchFamily="34" charset="0"/>
              </a:rPr>
              <a:t>Информационная справка о гимназии</a:t>
            </a:r>
          </a:p>
          <a:p>
            <a:pPr eaLnBrk="1" hangingPunct="1">
              <a:defRPr/>
            </a:pPr>
            <a:endParaRPr lang="ru-RU" sz="1400" dirty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ru-RU" sz="2800" dirty="0">
                <a:latin typeface="Corbel" pitchFamily="34" charset="0"/>
              </a:rPr>
              <a:t>     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Количество обучающихся – 1752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defRPr/>
            </a:pPr>
            <a:endParaRPr lang="ru-RU" sz="900" dirty="0">
              <a:latin typeface="Corbel" pitchFamily="34" charset="0"/>
            </a:endParaRPr>
          </a:p>
          <a:p>
            <a:pPr algn="ctr" eaLnBrk="1" hangingPunct="1">
              <a:defRPr/>
            </a:pPr>
            <a:r>
              <a:rPr lang="ru-RU" sz="2800" u="sng" dirty="0">
                <a:latin typeface="Corbel" pitchFamily="34" charset="0"/>
              </a:rPr>
              <a:t>В основном здании</a:t>
            </a:r>
          </a:p>
          <a:p>
            <a:pPr algn="ctr" eaLnBrk="1" hangingPunct="1">
              <a:defRPr/>
            </a:pPr>
            <a:r>
              <a:rPr lang="ru-RU" sz="2800" dirty="0">
                <a:latin typeface="Corbel" pitchFamily="34" charset="0"/>
              </a:rPr>
              <a:t>1-4 классы –  652обучающихся</a:t>
            </a:r>
          </a:p>
          <a:p>
            <a:pPr algn="ctr" eaLnBrk="1" hangingPunct="1">
              <a:defRPr/>
            </a:pPr>
            <a:r>
              <a:rPr lang="ru-RU" sz="2800" dirty="0">
                <a:latin typeface="Corbel" pitchFamily="34" charset="0"/>
              </a:rPr>
              <a:t> 5-9 классы  -   779  обучающихся</a:t>
            </a:r>
          </a:p>
          <a:p>
            <a:pPr algn="ctr" eaLnBrk="1" hangingPunct="1">
              <a:defRPr/>
            </a:pPr>
            <a:r>
              <a:rPr lang="ru-RU" sz="2800" dirty="0">
                <a:latin typeface="Corbel" pitchFamily="34" charset="0"/>
              </a:rPr>
              <a:t>10-11 классы –  156 обучающихся</a:t>
            </a:r>
          </a:p>
          <a:p>
            <a:pPr algn="ctr" eaLnBrk="1" hangingPunct="1">
              <a:defRPr/>
            </a:pPr>
            <a:endParaRPr lang="ru-RU" sz="1400" dirty="0">
              <a:latin typeface="Corbel" pitchFamily="34" charset="0"/>
            </a:endParaRPr>
          </a:p>
          <a:p>
            <a:pPr algn="ctr" eaLnBrk="1" hangingPunct="1">
              <a:defRPr/>
            </a:pPr>
            <a:r>
              <a:rPr lang="ru-RU" sz="2800" u="sng" dirty="0">
                <a:latin typeface="Corbel" pitchFamily="34" charset="0"/>
              </a:rPr>
              <a:t>В филиале (Кутузова 7)</a:t>
            </a:r>
          </a:p>
          <a:p>
            <a:pPr algn="ctr" eaLnBrk="1" hangingPunct="1">
              <a:defRPr/>
            </a:pPr>
            <a:r>
              <a:rPr lang="ru-RU" sz="2800" dirty="0">
                <a:latin typeface="Corbel" pitchFamily="34" charset="0"/>
              </a:rPr>
              <a:t>1-4 классы –  73 обучающихся</a:t>
            </a:r>
          </a:p>
          <a:p>
            <a:pPr algn="ctr" eaLnBrk="1" hangingPunct="1">
              <a:defRPr/>
            </a:pPr>
            <a:r>
              <a:rPr lang="ru-RU" sz="2800" dirty="0">
                <a:latin typeface="Corbel" pitchFamily="34" charset="0"/>
              </a:rPr>
              <a:t> 5-9 классы – 92 обучающихся</a:t>
            </a:r>
          </a:p>
          <a:p>
            <a:pPr eaLnBrk="1" hangingPunct="1">
              <a:defRPr/>
            </a:pPr>
            <a:endParaRPr lang="ru-RU" sz="2800" dirty="0">
              <a:latin typeface="Corbel" pitchFamily="34" charset="0"/>
            </a:endParaRPr>
          </a:p>
        </p:txBody>
      </p:sp>
      <p:pic>
        <p:nvPicPr>
          <p:cNvPr id="9" name="Picture 5" descr="1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714875"/>
            <a:ext cx="2571750" cy="19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46tv.ru/image/video/video.000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786313"/>
            <a:ext cx="3398837" cy="192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Рисунок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00125" y="142875"/>
            <a:ext cx="8143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классы – пятидневная рабочая неделя</a:t>
            </a:r>
          </a:p>
          <a:p>
            <a:pPr algn="ctr" eaLnBrk="1" hangingPunct="1">
              <a:defRPr/>
            </a:pPr>
            <a:endParaRPr lang="ru-RU" sz="2800" b="1" dirty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Смены обучения: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5,9-11</a:t>
            </a:r>
            <a:r>
              <a:rPr lang="ru-RU" sz="2800" dirty="0">
                <a:latin typeface="Corbel" pitchFamily="34" charset="0"/>
              </a:rPr>
              <a:t> классы  – первая смена</a:t>
            </a:r>
          </a:p>
          <a:p>
            <a:pPr eaLnBrk="1" hangingPunct="1">
              <a:defRPr/>
            </a:pPr>
            <a:endParaRPr lang="ru-RU" sz="2800" dirty="0">
              <a:latin typeface="Corbel" pitchFamily="34" charset="0"/>
            </a:endParaRPr>
          </a:p>
          <a:p>
            <a:pPr eaLnBrk="1" hangingPunct="1">
              <a:defRPr/>
            </a:pPr>
            <a:endParaRPr lang="ru-RU" sz="2800" dirty="0">
              <a:latin typeface="Corbel" pitchFamily="34" charset="0"/>
            </a:endParaRPr>
          </a:p>
          <a:p>
            <a:pPr eaLnBrk="1" hangingPunct="1">
              <a:defRPr/>
            </a:pPr>
            <a:endParaRPr lang="ru-RU" sz="2800" dirty="0">
              <a:latin typeface="Corbel" pitchFamily="34" charset="0"/>
            </a:endParaRPr>
          </a:p>
          <a:p>
            <a:pPr eaLnBrk="1" hangingPunct="1">
              <a:defRPr/>
            </a:pPr>
            <a:endParaRPr lang="ru-RU" sz="2800" dirty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6,7,8</a:t>
            </a:r>
            <a:r>
              <a:rPr lang="ru-RU" sz="2800" dirty="0">
                <a:latin typeface="Corbel" pitchFamily="34" charset="0"/>
              </a:rPr>
              <a:t> классы – вторая смена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500188" y="2857500"/>
            <a:ext cx="5500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Corbel" panose="020B0503020204020204" pitchFamily="34" charset="0"/>
              </a:rPr>
              <a:t>Начало занятий – 8.00</a:t>
            </a:r>
          </a:p>
          <a:p>
            <a:pPr eaLnBrk="1" hangingPunct="1"/>
            <a:r>
              <a:rPr lang="ru-RU" altLang="ru-RU" sz="2800">
                <a:latin typeface="Corbel" panose="020B0503020204020204" pitchFamily="34" charset="0"/>
              </a:rPr>
              <a:t>Окончание уроков (6урок) – 13.10    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643063" y="4857750"/>
            <a:ext cx="56435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Corbel" panose="020B0503020204020204" pitchFamily="34" charset="0"/>
              </a:rPr>
              <a:t>Начало занятий – 14.10</a:t>
            </a:r>
          </a:p>
          <a:p>
            <a:pPr eaLnBrk="1" hangingPunct="1"/>
            <a:r>
              <a:rPr lang="ru-RU" altLang="ru-RU" sz="2800">
                <a:latin typeface="Corbel" panose="020B0503020204020204" pitchFamily="34" charset="0"/>
              </a:rPr>
              <a:t>Окончание уроков (6урок) – 19.15</a:t>
            </a:r>
          </a:p>
        </p:txBody>
      </p:sp>
      <p:pic>
        <p:nvPicPr>
          <p:cNvPr id="15365" name="Picture 2" descr="http://im2-tub-ru.yandex.net/i?id=935499025-5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4714875"/>
            <a:ext cx="1190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http://im2-tub-ru.yandex.net/i?id=935499025-5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91900">
            <a:off x="7534275" y="1473201"/>
            <a:ext cx="1190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00125" y="214313"/>
            <a:ext cx="871537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0000"/>
                </a:solidFill>
                <a:latin typeface="Corbel" panose="020B0503020204020204" pitchFamily="34" charset="0"/>
              </a:rPr>
              <a:t>Питание</a:t>
            </a:r>
            <a:r>
              <a:rPr lang="ru-RU" altLang="ru-RU" sz="4000">
                <a:solidFill>
                  <a:srgbClr val="FF0000"/>
                </a:solidFill>
                <a:latin typeface="Corbel" panose="020B0503020204020204" pitchFamily="34" charset="0"/>
              </a:rPr>
              <a:t> в 5 классах проходит организованно</a:t>
            </a:r>
          </a:p>
          <a:p>
            <a:pPr eaLnBrk="1" hangingPunct="1"/>
            <a:r>
              <a:rPr lang="ru-RU" altLang="ru-RU" sz="3200">
                <a:latin typeface="Corbel" panose="020B0503020204020204" pitchFamily="34" charset="0"/>
              </a:rPr>
              <a:t>Питание   в 1 смене  после 4-го урока       </a:t>
            </a:r>
          </a:p>
          <a:p>
            <a:pPr eaLnBrk="1" hangingPunct="1"/>
            <a:r>
              <a:rPr lang="ru-RU" altLang="ru-RU" sz="3200">
                <a:latin typeface="Corbel" panose="020B0503020204020204" pitchFamily="34" charset="0"/>
              </a:rPr>
              <a:t>                           </a:t>
            </a:r>
            <a:r>
              <a:rPr lang="ru-RU" altLang="ru-RU" sz="4000">
                <a:latin typeface="Corbel" panose="020B0503020204020204" pitchFamily="34" charset="0"/>
              </a:rPr>
              <a:t>11.20-11.40</a:t>
            </a:r>
            <a:endParaRPr lang="ru-RU" altLang="ru-RU" sz="3200">
              <a:latin typeface="Corbel" panose="020B0503020204020204" pitchFamily="34" charset="0"/>
            </a:endParaRPr>
          </a:p>
          <a:p>
            <a:pPr eaLnBrk="1" hangingPunct="1"/>
            <a:endParaRPr lang="ru-RU" altLang="ru-RU"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3200">
                <a:latin typeface="Corbel" panose="020B0503020204020204" pitchFamily="34" charset="0"/>
              </a:rPr>
              <a:t>Дежурные  (2 человека) накрывают на весь класс  за 10 мин до конца 4-го  урока</a:t>
            </a:r>
          </a:p>
          <a:p>
            <a:pPr eaLnBrk="1" hangingPunct="1"/>
            <a:endParaRPr lang="ru-RU" altLang="ru-RU" sz="2800">
              <a:latin typeface="Corbel" panose="020B0503020204020204" pitchFamily="34" charset="0"/>
            </a:endParaRPr>
          </a:p>
          <a:p>
            <a:pPr eaLnBrk="1" hangingPunct="1"/>
            <a:endParaRPr lang="ru-RU" altLang="ru-RU" sz="2800">
              <a:latin typeface="Corbel" panose="020B0503020204020204" pitchFamily="34" charset="0"/>
            </a:endParaRPr>
          </a:p>
        </p:txBody>
      </p:sp>
      <p:pic>
        <p:nvPicPr>
          <p:cNvPr id="12291" name="Picture 2" descr="&amp;Gcy;&amp;icy;&amp;mcy;&amp;ncy;&amp;acy;&amp;zcy;&amp;icy;&amp;yacy;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108450"/>
            <a:ext cx="3857625" cy="267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285875" y="142875"/>
            <a:ext cx="66436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FF0000"/>
                </a:solidFill>
                <a:latin typeface="Corbel" panose="020B0503020204020204" pitchFamily="34" charset="0"/>
              </a:rPr>
              <a:t>Расписание звонков</a:t>
            </a:r>
          </a:p>
          <a:p>
            <a:pPr eaLnBrk="1" hangingPunct="1"/>
            <a:r>
              <a:rPr lang="ru-RU" altLang="ru-RU" sz="2800">
                <a:latin typeface="Corbel" panose="020B0503020204020204" pitchFamily="34" charset="0"/>
              </a:rPr>
              <a:t>Расписание уроков по классам</a:t>
            </a:r>
          </a:p>
          <a:p>
            <a:pPr eaLnBrk="1" hangingPunct="1"/>
            <a:r>
              <a:rPr lang="ru-RU" altLang="ru-RU" sz="2800">
                <a:latin typeface="Corbel" panose="020B0503020204020204" pitchFamily="34" charset="0"/>
              </a:rPr>
              <a:t>Изменения в расписании уроков</a:t>
            </a:r>
          </a:p>
          <a:p>
            <a:pPr eaLnBrk="1" hangingPunct="1"/>
            <a:r>
              <a:rPr lang="ru-RU" altLang="ru-RU" sz="2800" u="sng">
                <a:latin typeface="Corbel" panose="020B0503020204020204" pitchFamily="34" charset="0"/>
              </a:rPr>
              <a:t>На первом этаже - ежедневно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285875" y="2214563"/>
            <a:ext cx="61436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3200">
                <a:solidFill>
                  <a:srgbClr val="FF0000"/>
                </a:solidFill>
                <a:latin typeface="Corbel" panose="020B0503020204020204" pitchFamily="34" charset="0"/>
              </a:rPr>
              <a:t>Электронный журнал </a:t>
            </a:r>
          </a:p>
          <a:p>
            <a:pPr eaLnBrk="1" hangingPunct="1"/>
            <a:r>
              <a:rPr lang="ru-RU" altLang="ru-RU" sz="3200">
                <a:solidFill>
                  <a:srgbClr val="FF0000"/>
                </a:solidFill>
                <a:latin typeface="Corbel" panose="020B0503020204020204" pitchFamily="34" charset="0"/>
              </a:rPr>
              <a:t>« СЕТЕВОЙ ГОРОД»</a:t>
            </a:r>
          </a:p>
          <a:p>
            <a:pPr eaLnBrk="1" hangingPunct="1"/>
            <a:endParaRPr lang="ru-RU" altLang="ru-RU" sz="2800">
              <a:latin typeface="Corbel" panose="020B0503020204020204" pitchFamily="34" charset="0"/>
            </a:endParaRPr>
          </a:p>
          <a:p>
            <a:pPr eaLnBrk="1" hangingPunct="1"/>
            <a:endParaRPr lang="ru-RU" altLang="ru-RU" sz="2800"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3200" u="sng">
                <a:solidFill>
                  <a:srgbClr val="FF0000"/>
                </a:solidFill>
                <a:latin typeface="Corbel" panose="020B0503020204020204" pitchFamily="34" charset="0"/>
              </a:rPr>
              <a:t>Ведение бумажных дневников </a:t>
            </a:r>
            <a:r>
              <a:rPr lang="ru-RU" altLang="ru-RU" sz="3600" b="1" u="sng">
                <a:solidFill>
                  <a:srgbClr val="FF0000"/>
                </a:solidFill>
                <a:latin typeface="Corbel" panose="020B0503020204020204" pitchFamily="34" charset="0"/>
              </a:rPr>
              <a:t>обязательно</a:t>
            </a:r>
            <a:r>
              <a:rPr lang="ru-RU" altLang="ru-RU" sz="3200" u="sng">
                <a:solidFill>
                  <a:srgbClr val="FF0000"/>
                </a:solidFill>
                <a:latin typeface="Corbel" panose="020B0503020204020204" pitchFamily="34" charset="0"/>
              </a:rPr>
              <a:t>!</a:t>
            </a: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3" t="-3331" r="-5095" b="-6667"/>
          <a:stretch>
            <a:fillRect/>
          </a:stretch>
        </p:blipFill>
        <p:spPr bwMode="auto">
          <a:xfrm>
            <a:off x="5364163" y="1827213"/>
            <a:ext cx="3779837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714750" y="931863"/>
            <a:ext cx="557212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solidFill>
                  <a:srgbClr val="FF0000"/>
                </a:solidFill>
                <a:latin typeface="Corbel" panose="020B0503020204020204" pitchFamily="34" charset="0"/>
              </a:rPr>
              <a:t>Цвет формы </a:t>
            </a:r>
            <a:r>
              <a:rPr lang="ru-RU" altLang="ru-RU" sz="2000">
                <a:latin typeface="Corbel" panose="020B0503020204020204" pitchFamily="34" charset="0"/>
              </a:rPr>
              <a:t>– </a:t>
            </a:r>
            <a:r>
              <a:rPr lang="ru-RU" altLang="ru-RU" sz="2400">
                <a:latin typeface="Corbel" panose="020B0503020204020204" pitchFamily="34" charset="0"/>
              </a:rPr>
              <a:t>серый.</a:t>
            </a:r>
            <a:r>
              <a:rPr lang="ru-RU" altLang="ru-RU" sz="2000">
                <a:latin typeface="Corbel" panose="020B0503020204020204" pitchFamily="34" charset="0"/>
              </a:rPr>
              <a:t> </a:t>
            </a:r>
          </a:p>
          <a:p>
            <a:pPr eaLnBrk="1" hangingPunct="1"/>
            <a:r>
              <a:rPr lang="ru-RU" altLang="ru-RU" sz="2400" u="sng">
                <a:solidFill>
                  <a:srgbClr val="FF0000"/>
                </a:solidFill>
                <a:latin typeface="Corbel" panose="020B0503020204020204" pitchFamily="34" charset="0"/>
              </a:rPr>
              <a:t>Девушки</a:t>
            </a:r>
            <a:endParaRPr lang="ru-RU" altLang="ru-RU" sz="2400" u="sng"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2000">
                <a:latin typeface="Corbel" panose="020B0503020204020204" pitchFamily="34" charset="0"/>
              </a:rPr>
              <a:t>Юбка, сарафан</a:t>
            </a:r>
          </a:p>
          <a:p>
            <a:pPr eaLnBrk="1" hangingPunct="1"/>
            <a:r>
              <a:rPr lang="ru-RU" altLang="ru-RU" sz="2000">
                <a:latin typeface="Corbel" panose="020B0503020204020204" pitchFamily="34" charset="0"/>
              </a:rPr>
              <a:t> (длина не должна превышать 5 сантиметров выше колена), </a:t>
            </a:r>
          </a:p>
          <a:p>
            <a:pPr eaLnBrk="1" hangingPunct="1"/>
            <a:r>
              <a:rPr lang="ru-RU" altLang="ru-RU" sz="2000">
                <a:latin typeface="Corbel" panose="020B0503020204020204" pitchFamily="34" charset="0"/>
              </a:rPr>
              <a:t>брюки, пиджак, жилет, кардиган,  блузка</a:t>
            </a:r>
          </a:p>
          <a:p>
            <a:pPr eaLnBrk="1" hangingPunct="1"/>
            <a:r>
              <a:rPr lang="ru-RU" altLang="ru-RU" sz="2400" u="sng">
                <a:solidFill>
                  <a:srgbClr val="FF0000"/>
                </a:solidFill>
                <a:latin typeface="Corbel" panose="020B0503020204020204" pitchFamily="34" charset="0"/>
              </a:rPr>
              <a:t>Юноши</a:t>
            </a:r>
          </a:p>
          <a:p>
            <a:pPr eaLnBrk="1" hangingPunct="1"/>
            <a:r>
              <a:rPr lang="ru-RU" altLang="ru-RU" sz="2000">
                <a:latin typeface="Corbel" panose="020B0503020204020204" pitchFamily="34" charset="0"/>
              </a:rPr>
              <a:t>Брюки, пиджак, жилет, рубашка.</a:t>
            </a:r>
          </a:p>
          <a:p>
            <a:pPr eaLnBrk="1" hangingPunct="1"/>
            <a:endParaRPr lang="ru-RU" altLang="ru-RU" sz="1600"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2400" u="sng">
                <a:solidFill>
                  <a:srgbClr val="FF0000"/>
                </a:solidFill>
                <a:latin typeface="Corbel" panose="020B0503020204020204" pitchFamily="34" charset="0"/>
              </a:rPr>
              <a:t>Общее</a:t>
            </a:r>
            <a:endParaRPr lang="ru-RU" altLang="ru-RU" sz="2400" u="sng"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2000">
                <a:latin typeface="Corbel" panose="020B0503020204020204" pitchFamily="34" charset="0"/>
              </a:rPr>
              <a:t>Блузки, рубашки должны быть однотонного цвета.</a:t>
            </a:r>
          </a:p>
          <a:p>
            <a:pPr eaLnBrk="1" hangingPunct="1"/>
            <a:r>
              <a:rPr lang="ru-RU" altLang="ru-RU" sz="2000">
                <a:latin typeface="Corbel" panose="020B0503020204020204" pitchFamily="34" charset="0"/>
              </a:rPr>
              <a:t>Пиджак, жилет, блузка в положении сидя  не должны бать выше пояса брюк (юбки)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500438" y="5572125"/>
            <a:ext cx="5643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FF0000"/>
                </a:solidFill>
                <a:latin typeface="Corbel" panose="020B0503020204020204" pitchFamily="34" charset="0"/>
              </a:rPr>
              <a:t>Для занятий </a:t>
            </a:r>
            <a:r>
              <a:rPr lang="ru-RU" altLang="ru-RU" sz="2000" b="1">
                <a:solidFill>
                  <a:srgbClr val="FF0000"/>
                </a:solidFill>
                <a:latin typeface="Corbel" panose="020B0503020204020204" pitchFamily="34" charset="0"/>
              </a:rPr>
              <a:t>портфель</a:t>
            </a:r>
            <a:r>
              <a:rPr lang="ru-RU" altLang="ru-RU" sz="2000">
                <a:solidFill>
                  <a:srgbClr val="FF0000"/>
                </a:solidFill>
                <a:latin typeface="Corbel" panose="020B0503020204020204" pitchFamily="34" charset="0"/>
              </a:rPr>
              <a:t>, а не сумку для прогулок, </a:t>
            </a:r>
          </a:p>
          <a:p>
            <a:pPr algn="ctr" eaLnBrk="1" hangingPunct="1"/>
            <a:r>
              <a:rPr lang="ru-RU" altLang="ru-RU" sz="2000">
                <a:solidFill>
                  <a:srgbClr val="FF0000"/>
                </a:solidFill>
                <a:latin typeface="Corbel" panose="020B0503020204020204" pitchFamily="34" charset="0"/>
              </a:rPr>
              <a:t>куда не входят рабочие тетради, </a:t>
            </a:r>
          </a:p>
          <a:p>
            <a:pPr algn="ctr" eaLnBrk="1" hangingPunct="1"/>
            <a:r>
              <a:rPr lang="ru-RU" altLang="ru-RU" sz="2000">
                <a:solidFill>
                  <a:srgbClr val="FF0000"/>
                </a:solidFill>
                <a:latin typeface="Corbel" panose="020B0503020204020204" pitchFamily="34" charset="0"/>
              </a:rPr>
              <a:t>геогр. карты и т.д.</a:t>
            </a:r>
          </a:p>
        </p:txBody>
      </p:sp>
      <p:pic>
        <p:nvPicPr>
          <p:cNvPr id="14341" name="Picture 2" descr="http://im4-tub-ru.yandex.net/i?id=229929625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14313"/>
            <a:ext cx="2071688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4" descr="http://gel-school-7.ru/wp-content/uploads/2013/08/shkola_18-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286125"/>
            <a:ext cx="22860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785938" y="0"/>
            <a:ext cx="7143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Corbel" panose="020B0503020204020204" pitchFamily="34" charset="0"/>
              </a:rPr>
              <a:t>               </a:t>
            </a:r>
            <a:r>
              <a:rPr lang="ru-RU" altLang="ru-RU" sz="2800" b="1">
                <a:latin typeface="Corbel" panose="020B0503020204020204" pitchFamily="34" charset="0"/>
              </a:rPr>
              <a:t>Внешний вид обучающихся. </a:t>
            </a:r>
            <a:r>
              <a:rPr lang="ru-RU" altLang="ru-RU" sz="2800" b="1" u="sng">
                <a:latin typeface="Corbel" panose="020B0503020204020204" pitchFamily="34" charset="0"/>
              </a:rPr>
              <a:t>Форма</a:t>
            </a:r>
            <a:r>
              <a:rPr lang="ru-RU" altLang="ru-RU" sz="2800" b="1">
                <a:latin typeface="Corbel" panose="020B0503020204020204" pitchFamily="34" charset="0"/>
              </a:rPr>
              <a:t>.</a:t>
            </a:r>
          </a:p>
          <a:p>
            <a:pPr algn="ctr" eaLnBrk="1" hangingPunct="1"/>
            <a:r>
              <a:rPr lang="ru-RU" altLang="ru-RU" sz="3200" b="1">
                <a:solidFill>
                  <a:srgbClr val="00B050"/>
                </a:solidFill>
                <a:latin typeface="Corbel" panose="020B0503020204020204" pitchFamily="34" charset="0"/>
              </a:rPr>
              <a:t>       </a:t>
            </a:r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Парадная форма.</a:t>
            </a:r>
            <a:endParaRPr lang="ru-RU" altLang="ru-RU" sz="3200" b="1" u="sng">
              <a:latin typeface="Corbel" panose="020B0503020204020204" pitchFamily="34" charset="0"/>
            </a:endParaRPr>
          </a:p>
        </p:txBody>
      </p:sp>
      <p:pic>
        <p:nvPicPr>
          <p:cNvPr id="21511" name="Рисунок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285875" y="571500"/>
            <a:ext cx="77152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Запрещается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Спортивная одежда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Джинсы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Пляжная одежда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Прозрачные платья, юбки и блузки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Мини-юбки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Слишком короткие блузки, открывающие часть живота или спины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Сильно облегающие (обтягивающие) фигуру брюки, платья, юбки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 Массивная обувь на толстой платформе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Кроссовки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Туфли на каблуке более 5 см, на шпильке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Экстравагантные стрижки и прически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Окрашивание волос в яркие, неестественные оттенки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latin typeface="Corbel" pitchFamily="34" charset="0"/>
              </a:rPr>
              <a:t>Маникюр ярких экстравагантных тонов 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071563" y="0"/>
            <a:ext cx="8072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latin typeface="Corbel" panose="020B0503020204020204" pitchFamily="34" charset="0"/>
              </a:rPr>
              <a:t>Внешний вид обучающихся.</a:t>
            </a:r>
          </a:p>
        </p:txBody>
      </p:sp>
      <p:pic>
        <p:nvPicPr>
          <p:cNvPr id="23556" name="Рисунок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000125" y="2486025"/>
            <a:ext cx="8143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Corbel" panose="020B0503020204020204" pitchFamily="34" charset="0"/>
              </a:rPr>
              <a:t>За телефоны, плейеры, планшеты и др. гаджеты </a:t>
            </a:r>
          </a:p>
          <a:p>
            <a:pPr algn="ctr" eaLnBrk="1" hangingPunct="1"/>
            <a:r>
              <a:rPr lang="ru-RU" altLang="ru-RU" sz="4000" b="1">
                <a:latin typeface="Corbel" panose="020B0503020204020204" pitchFamily="34" charset="0"/>
              </a:rPr>
              <a:t> </a:t>
            </a:r>
            <a:r>
              <a:rPr lang="ru-RU" altLang="ru-RU" sz="4800" b="1">
                <a:solidFill>
                  <a:srgbClr val="FF0000"/>
                </a:solidFill>
                <a:latin typeface="Corbel" panose="020B0503020204020204" pitchFamily="34" charset="0"/>
              </a:rPr>
              <a:t>гимназия </a:t>
            </a:r>
            <a:r>
              <a:rPr lang="ru-RU" altLang="ru-RU" sz="4800" b="1" u="sng">
                <a:solidFill>
                  <a:srgbClr val="FF0000"/>
                </a:solidFill>
                <a:latin typeface="Corbel" panose="020B0503020204020204" pitchFamily="34" charset="0"/>
              </a:rPr>
              <a:t>ответственности   не несет</a:t>
            </a:r>
            <a:r>
              <a:rPr lang="ru-RU" altLang="ru-RU" sz="4800" b="1">
                <a:solidFill>
                  <a:srgbClr val="FF0000"/>
                </a:solidFill>
                <a:latin typeface="Corbel" panose="020B0503020204020204" pitchFamily="34" charset="0"/>
              </a:rPr>
              <a:t>!</a:t>
            </a:r>
            <a:endParaRPr lang="ru-RU" altLang="ru-RU" sz="4000" b="1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143000" y="285750"/>
            <a:ext cx="7715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Corbel" panose="020B0503020204020204" pitchFamily="34" charset="0"/>
              </a:rPr>
              <a:t>Использование на уроках телефонов и др. гаджетов – </a:t>
            </a:r>
            <a:r>
              <a:rPr lang="ru-RU" altLang="ru-RU" sz="6000">
                <a:solidFill>
                  <a:srgbClr val="FF0000"/>
                </a:solidFill>
                <a:latin typeface="Corbel" panose="020B0503020204020204" pitchFamily="34" charset="0"/>
              </a:rPr>
              <a:t>запрещено!</a:t>
            </a:r>
            <a:endParaRPr lang="ru-RU" altLang="ru-RU" sz="360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25604" name="Picture 2" descr="http://im4-tub-ru.yandex.net/i?id=35112069-42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5219700"/>
            <a:ext cx="26431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im4-tub-ru.yandex.net/i?id=35112069-42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5006975"/>
            <a:ext cx="28575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92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1200</TotalTime>
  <Words>1157</Words>
  <Application>Microsoft Office PowerPoint</Application>
  <PresentationFormat>Экран (4:3)</PresentationFormat>
  <Paragraphs>279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Wingdings</vt:lpstr>
      <vt:lpstr>Courier New</vt:lpstr>
      <vt:lpstr>Солнцестояние</vt:lpstr>
      <vt:lpstr>Второй уровень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компьютерной грамотности</vt:lpstr>
      <vt:lpstr>Изобразительное искусство</vt:lpstr>
    </vt:vector>
  </TitlesOfParts>
  <Company>МОУ гимназия №56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ступень обучения</dc:title>
  <dc:creator>Швенк А.В.</dc:creator>
  <cp:lastModifiedBy>Пользователь Windows</cp:lastModifiedBy>
  <cp:revision>175</cp:revision>
  <dcterms:created xsi:type="dcterms:W3CDTF">2014-05-21T02:22:01Z</dcterms:created>
  <dcterms:modified xsi:type="dcterms:W3CDTF">2024-05-24T14:38:03Z</dcterms:modified>
</cp:coreProperties>
</file>